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484" r:id="rId6"/>
    <p:sldId id="485" r:id="rId7"/>
    <p:sldId id="486" r:id="rId8"/>
    <p:sldId id="487" r:id="rId9"/>
    <p:sldId id="488" r:id="rId10"/>
    <p:sldId id="265" r:id="rId11"/>
    <p:sldId id="489" r:id="rId12"/>
    <p:sldId id="490" r:id="rId13"/>
    <p:sldId id="491" r:id="rId14"/>
    <p:sldId id="492" r:id="rId15"/>
    <p:sldId id="482" r:id="rId16"/>
    <p:sldId id="301" r:id="rId17"/>
    <p:sldId id="471" r:id="rId18"/>
    <p:sldId id="278" r:id="rId19"/>
    <p:sldId id="470" r:id="rId20"/>
    <p:sldId id="303" r:id="rId21"/>
    <p:sldId id="297" r:id="rId22"/>
    <p:sldId id="295" r:id="rId23"/>
    <p:sldId id="296" r:id="rId24"/>
    <p:sldId id="298" r:id="rId25"/>
    <p:sldId id="300" r:id="rId26"/>
    <p:sldId id="479" r:id="rId27"/>
    <p:sldId id="299" r:id="rId28"/>
    <p:sldId id="294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3C8"/>
    <a:srgbClr val="5AC49D"/>
    <a:srgbClr val="00BEE3"/>
    <a:srgbClr val="00BFB6"/>
    <a:srgbClr val="489677"/>
    <a:srgbClr val="57C59B"/>
    <a:srgbClr val="51B590"/>
    <a:srgbClr val="F4F4F4"/>
    <a:srgbClr val="0094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FBE5B7-3113-A941-AE4F-DB9F3493EAE0}" v="23" dt="2020-02-12T14:31:40.556"/>
    <p1510:client id="{58E638E7-DF0C-E4E6-A577-F5CFBA748B44}" v="1" dt="2020-02-25T09:55:57.562"/>
    <p1510:client id="{9209F50D-3468-3F8D-040D-76FE579FBDA7}" v="386" dt="2020-02-25T15:35:57.586"/>
    <p1510:client id="{C2BD2B4B-3010-A103-26FD-84683DE0A453}" v="153" dt="2020-03-03T14:07:39.340"/>
    <p1510:client id="{FC2C8EE3-F8F7-9EB5-B7EC-BF3A247EED38}" v="123" dt="2020-03-02T09:45:03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39" autoAdjust="0"/>
    <p:restoredTop sz="81557" autoAdjust="0"/>
  </p:normalViewPr>
  <p:slideViewPr>
    <p:cSldViewPr snapToGrid="0" snapToObjects="1">
      <p:cViewPr varScale="1">
        <p:scale>
          <a:sx n="152" d="100"/>
          <a:sy n="152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E7EAA-DEF6-BF48-877D-021E0C6CA113}" type="datetimeFigureOut">
              <a:rPr lang="nl-NL" smtClean="0"/>
              <a:t>09-03-20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62EFF-BC31-8045-96A0-66A368973E9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237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DA33D2B0-2D0B-B341-B9CC-B3B30A82EC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68685" y="4604397"/>
            <a:ext cx="4521032" cy="842793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WELKOM!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A30A0380-F902-1F44-80FF-E0102D6B2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8685" y="3538846"/>
            <a:ext cx="4980884" cy="901164"/>
          </a:xfrm>
          <a:prstGeom prst="rect">
            <a:avLst/>
          </a:prstGeom>
          <a:ln w="57150">
            <a:solidFill>
              <a:schemeClr val="tx1"/>
            </a:solidFill>
            <a:miter lim="800000"/>
          </a:ln>
        </p:spPr>
        <p:txBody>
          <a:bodyPr lIns="144000" tIns="72000" rIns="144000" bIns="72000"/>
          <a:lstStyle>
            <a:lvl1pPr>
              <a:defRPr sz="6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TITEL SLIDE</a:t>
            </a:r>
          </a:p>
        </p:txBody>
      </p:sp>
    </p:spTree>
    <p:extLst>
      <p:ext uri="{BB962C8B-B14F-4D97-AF65-F5344CB8AC3E}">
        <p14:creationId xmlns:p14="http://schemas.microsoft.com/office/powerpoint/2010/main" val="159727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5" name="Tijdelijke aanduiding voor titel 6">
            <a:extLst>
              <a:ext uri="{FF2B5EF4-FFF2-40B4-BE49-F238E27FC236}">
                <a16:creationId xmlns:a16="http://schemas.microsoft.com/office/drawing/2014/main" id="{064E4BC8-F217-144E-91AE-283511597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BF3A8FD4-01D4-A049-870C-AEED9F26CEF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609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00559315-8B0A-FB48-B54B-4884AA0D9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itel 6">
            <a:extLst>
              <a:ext uri="{FF2B5EF4-FFF2-40B4-BE49-F238E27FC236}">
                <a16:creationId xmlns:a16="http://schemas.microsoft.com/office/drawing/2014/main" id="{1A81798C-1332-0741-87E2-ABCAC54EF4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608668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3">
            <a:extLst>
              <a:ext uri="{FF2B5EF4-FFF2-40B4-BE49-F238E27FC236}">
                <a16:creationId xmlns:a16="http://schemas.microsoft.com/office/drawing/2014/main" id="{ACA77EB1-BA69-6E46-9CA2-FB59FCD9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7C17C2C-ECF3-0649-8496-861F67DC3B1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5253F487-F785-8B45-9CED-A415A7C8840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2847435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3">
            <a:extLst>
              <a:ext uri="{FF2B5EF4-FFF2-40B4-BE49-F238E27FC236}">
                <a16:creationId xmlns:a16="http://schemas.microsoft.com/office/drawing/2014/main" id="{ACA77EB1-BA69-6E46-9CA2-FB59FCD95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D50AE3E5-ED68-2245-B88F-1EC507557C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54C9BA0B-ED3D-204C-9AA2-3E1D799B55B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533067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4E98EFA4-8F5B-5D48-80BA-5F77065CB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212205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5">
            <a:extLst>
              <a:ext uri="{FF2B5EF4-FFF2-40B4-BE49-F238E27FC236}">
                <a16:creationId xmlns:a16="http://schemas.microsoft.com/office/drawing/2014/main" id="{B041D1BE-EEE8-F24D-8EC8-E825C26A5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5C1B999A-E97E-8547-91A4-D2C6EE587B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1" name="Titel 3">
            <a:extLst>
              <a:ext uri="{FF2B5EF4-FFF2-40B4-BE49-F238E27FC236}">
                <a16:creationId xmlns:a16="http://schemas.microsoft.com/office/drawing/2014/main" id="{9ADDCD99-8CFD-C941-A276-AD9791AA9A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70104568-1B92-C344-8D84-3325D9A7D3E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18C84A66-C50B-7C45-8E16-A766BFEA77C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1614117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FCB22E18-00CF-2843-B775-EF366C6A1A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64643330-626B-1141-A817-5C359D933FC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919D9CEC-B2DA-394C-A9E6-0189BCC1CC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EEEDCD7F-F132-EA48-BE3C-4C516296F89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1391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-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8A2602E3-CDEA-3A48-9E42-8ED3A3D2DC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3611220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High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80058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tel 3">
            <a:extLst>
              <a:ext uri="{FF2B5EF4-FFF2-40B4-BE49-F238E27FC236}">
                <a16:creationId xmlns:a16="http://schemas.microsoft.com/office/drawing/2014/main" id="{47213E49-CD9C-7D43-A2F2-ADFB326B8F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F162755D-C081-A443-904D-17DE1F47EE5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80455" y="1825100"/>
            <a:ext cx="4814048" cy="3820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 marL="1371600" indent="0">
              <a:buClr>
                <a:schemeClr val="accent1"/>
              </a:buClr>
              <a:buNone/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  <a:lvl8pPr>
              <a:buClr>
                <a:schemeClr val="accent1"/>
              </a:buClr>
              <a:defRPr sz="1400"/>
            </a:lvl8pPr>
            <a:lvl9pPr>
              <a:buClr>
                <a:schemeClr val="accent1"/>
              </a:buClr>
              <a:defRPr sz="1400"/>
            </a:lvl9pPr>
          </a:lstStyle>
          <a:p>
            <a:pPr lvl="0"/>
            <a:r>
              <a:rPr lang="nl-NL" dirty="0" err="1"/>
              <a:t>Gentur</a:t>
            </a:r>
            <a:r>
              <a:rPr lang="nl-NL" dirty="0"/>
              <a:t>? </a:t>
            </a:r>
            <a:r>
              <a:rPr lang="nl-NL" dirty="0" err="1"/>
              <a:t>Ratiat</a:t>
            </a:r>
            <a:r>
              <a:rPr lang="nl-NL" dirty="0"/>
              <a:t> </a:t>
            </a:r>
            <a:r>
              <a:rPr lang="nl-NL" dirty="0" err="1"/>
              <a:t>licius</a:t>
            </a:r>
            <a:r>
              <a:rPr lang="nl-NL" dirty="0"/>
              <a:t>, </a:t>
            </a:r>
            <a:r>
              <a:rPr lang="nl-NL" dirty="0" err="1"/>
              <a:t>sectur</a:t>
            </a:r>
            <a:r>
              <a:rPr lang="nl-NL" dirty="0"/>
              <a:t>, tem </a:t>
            </a:r>
            <a:r>
              <a:rPr lang="nl-NL" dirty="0" err="1"/>
              <a:t>faccull</a:t>
            </a:r>
            <a:r>
              <a:rPr lang="nl-NL" dirty="0"/>
              <a:t> </a:t>
            </a:r>
            <a:r>
              <a:rPr lang="nl-NL" dirty="0" err="1"/>
              <a:t>aboruptatis</a:t>
            </a:r>
            <a:r>
              <a:rPr lang="nl-NL" dirty="0"/>
              <a:t> </a:t>
            </a:r>
            <a:r>
              <a:rPr lang="nl-NL" dirty="0" err="1"/>
              <a:t>nonsequis</a:t>
            </a:r>
            <a:r>
              <a:rPr lang="nl-NL" dirty="0"/>
              <a:t> </a:t>
            </a:r>
            <a:r>
              <a:rPr lang="nl-NL" dirty="0" err="1"/>
              <a:t>velitas</a:t>
            </a:r>
            <a:r>
              <a:rPr lang="nl-NL" dirty="0"/>
              <a:t> </a:t>
            </a:r>
            <a:r>
              <a:rPr lang="nl-NL" dirty="0" err="1"/>
              <a:t>est</a:t>
            </a:r>
            <a:r>
              <a:rPr lang="nl-NL" dirty="0"/>
              <a:t>, cum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seque</a:t>
            </a:r>
            <a:r>
              <a:rPr lang="nl-NL" dirty="0"/>
              <a:t> </a:t>
            </a:r>
            <a:r>
              <a:rPr lang="nl-NL" dirty="0" err="1"/>
              <a:t>optur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</a:t>
            </a:r>
            <a:r>
              <a:rPr lang="nl-NL" dirty="0" err="1"/>
              <a:t>nia</a:t>
            </a:r>
            <a:r>
              <a:rPr lang="nl-NL" dirty="0"/>
              <a:t> ad que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oditist</a:t>
            </a:r>
            <a:r>
              <a:rPr lang="nl-NL" dirty="0"/>
              <a:t> </a:t>
            </a:r>
            <a:r>
              <a:rPr lang="nl-NL" dirty="0" err="1"/>
              <a:t>atibus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ilibus</a:t>
            </a:r>
            <a:r>
              <a:rPr lang="nl-NL" dirty="0"/>
              <a:t>, consent </a:t>
            </a:r>
            <a:r>
              <a:rPr lang="nl-NL" dirty="0" err="1"/>
              <a:t>dunti</a:t>
            </a:r>
            <a:r>
              <a:rPr lang="nl-NL" dirty="0"/>
              <a:t> te </a:t>
            </a:r>
            <a:r>
              <a:rPr lang="nl-NL" dirty="0" err="1"/>
              <a:t>volenimus</a:t>
            </a:r>
            <a:r>
              <a:rPr lang="nl-NL" dirty="0"/>
              <a:t> </a:t>
            </a:r>
            <a:r>
              <a:rPr lang="nl-NL" dirty="0" err="1"/>
              <a:t>verupta</a:t>
            </a:r>
            <a:r>
              <a:rPr lang="nl-NL" dirty="0"/>
              <a:t> </a:t>
            </a:r>
            <a:r>
              <a:rPr lang="nl-NL" dirty="0" err="1"/>
              <a:t>ecabor</a:t>
            </a:r>
            <a:r>
              <a:rPr lang="nl-NL" dirty="0"/>
              <a:t> </a:t>
            </a:r>
            <a:r>
              <a:rPr lang="nl-NL" dirty="0" err="1"/>
              <a:t>reperatum</a:t>
            </a:r>
            <a:r>
              <a:rPr lang="nl-NL" dirty="0"/>
              <a:t> </a:t>
            </a:r>
            <a:r>
              <a:rPr lang="nl-NL" dirty="0" err="1"/>
              <a:t>quae</a:t>
            </a:r>
            <a:r>
              <a:rPr lang="nl-NL" dirty="0"/>
              <a:t> </a:t>
            </a:r>
            <a:r>
              <a:rPr lang="nl-NL" dirty="0" err="1"/>
              <a:t>inum</a:t>
            </a:r>
            <a:r>
              <a:rPr lang="nl-NL" dirty="0"/>
              <a:t>, </a:t>
            </a:r>
            <a:r>
              <a:rPr lang="nl-NL" dirty="0" err="1"/>
              <a:t>totatur</a:t>
            </a:r>
            <a:r>
              <a:rPr lang="nl-NL" dirty="0"/>
              <a:t>, </a:t>
            </a:r>
            <a:r>
              <a:rPr lang="nl-NL" dirty="0" err="1"/>
              <a:t>aliciust</a:t>
            </a:r>
            <a:r>
              <a:rPr lang="nl-NL" dirty="0"/>
              <a:t> </a:t>
            </a:r>
            <a:r>
              <a:rPr lang="nl-NL" dirty="0" err="1"/>
              <a:t>reri</a:t>
            </a:r>
            <a:r>
              <a:rPr lang="nl-NL" dirty="0"/>
              <a:t> </a:t>
            </a:r>
            <a:r>
              <a:rPr lang="nl-NL" dirty="0" err="1"/>
              <a:t>asperio</a:t>
            </a:r>
            <a:r>
              <a:rPr lang="nl-NL" dirty="0"/>
              <a:t> vit fuga. Nam </a:t>
            </a:r>
            <a:r>
              <a:rPr lang="nl-NL" dirty="0" err="1"/>
              <a:t>am</a:t>
            </a:r>
            <a:r>
              <a:rPr lang="nl-NL" dirty="0"/>
              <a:t> as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testiore</a:t>
            </a:r>
            <a:r>
              <a:rPr lang="nl-NL" dirty="0"/>
              <a:t>, </a:t>
            </a:r>
            <a:r>
              <a:rPr lang="nl-NL" dirty="0" err="1"/>
              <a:t>officip</a:t>
            </a:r>
            <a:r>
              <a:rPr lang="nl-NL" dirty="0"/>
              <a:t> </a:t>
            </a:r>
            <a:r>
              <a:rPr lang="nl-NL" dirty="0" err="1"/>
              <a:t>itatemposa</a:t>
            </a:r>
            <a:r>
              <a:rPr lang="nl-NL" dirty="0"/>
              <a:t> de cum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br>
              <a:rPr lang="nl-NL" dirty="0"/>
            </a:br>
            <a:r>
              <a:rPr lang="nl-NL" dirty="0" err="1"/>
              <a:t>Quatectia</a:t>
            </a:r>
            <a:r>
              <a:rPr lang="nl-NL" dirty="0"/>
              <a:t> </a:t>
            </a:r>
            <a:r>
              <a:rPr lang="nl-NL" dirty="0" err="1"/>
              <a:t>viducias</a:t>
            </a:r>
            <a:r>
              <a:rPr lang="nl-NL" dirty="0"/>
              <a:t> </a:t>
            </a:r>
            <a:r>
              <a:rPr lang="nl-NL" dirty="0" err="1"/>
              <a:t>volectatis</a:t>
            </a:r>
            <a:r>
              <a:rPr lang="nl-NL" dirty="0"/>
              <a:t> </a:t>
            </a:r>
            <a:r>
              <a:rPr lang="nl-NL" dirty="0" err="1"/>
              <a:t>idit</a:t>
            </a:r>
            <a:r>
              <a:rPr lang="nl-NL" dirty="0"/>
              <a:t> </a:t>
            </a:r>
            <a:r>
              <a:rPr lang="nl-NL" dirty="0" err="1"/>
              <a:t>dolesent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</a:t>
            </a:r>
            <a:r>
              <a:rPr lang="nl-NL" dirty="0" err="1"/>
              <a:t>utendam</a:t>
            </a:r>
            <a:r>
              <a:rPr lang="nl-NL" dirty="0"/>
              <a:t> volute </a:t>
            </a:r>
            <a:r>
              <a:rPr lang="nl-NL" dirty="0" err="1"/>
              <a:t>omnis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sitae</a:t>
            </a:r>
            <a:r>
              <a:rPr lang="nl-NL" dirty="0"/>
              <a:t> dollenis </a:t>
            </a:r>
            <a:r>
              <a:rPr lang="nl-NL" dirty="0" err="1"/>
              <a:t>acepta</a:t>
            </a:r>
            <a:r>
              <a:rPr lang="nl-NL" dirty="0"/>
              <a:t> </a:t>
            </a:r>
            <a:r>
              <a:rPr lang="nl-NL" dirty="0" err="1"/>
              <a:t>poraeptasit</a:t>
            </a:r>
            <a:r>
              <a:rPr lang="nl-NL" dirty="0"/>
              <a:t> </a:t>
            </a:r>
            <a:r>
              <a:rPr lang="nl-NL" dirty="0" err="1"/>
              <a:t>vellese</a:t>
            </a:r>
            <a:r>
              <a:rPr lang="nl-NL" dirty="0"/>
              <a:t> </a:t>
            </a:r>
            <a:r>
              <a:rPr lang="nl-NL" dirty="0" err="1"/>
              <a:t>ceperiatio</a:t>
            </a:r>
            <a:r>
              <a:rPr lang="nl-NL" dirty="0"/>
              <a:t>. Tis </a:t>
            </a:r>
            <a:r>
              <a:rPr lang="nl-NL" dirty="0" err="1"/>
              <a:t>num</a:t>
            </a:r>
            <a:r>
              <a:rPr lang="nl-NL" dirty="0"/>
              <a:t> et </a:t>
            </a:r>
            <a:r>
              <a:rPr lang="nl-NL" dirty="0" err="1"/>
              <a:t>accaept</a:t>
            </a:r>
            <a:r>
              <a:rPr lang="nl-NL" dirty="0"/>
              <a:t> </a:t>
            </a:r>
            <a:r>
              <a:rPr lang="nl-NL" dirty="0" err="1"/>
              <a:t>aquatin</a:t>
            </a:r>
            <a:r>
              <a:rPr lang="nl-NL" dirty="0"/>
              <a:t> </a:t>
            </a:r>
            <a:r>
              <a:rPr lang="nl-NL" dirty="0" err="1"/>
              <a:t>resto</a:t>
            </a:r>
            <a:r>
              <a:rPr lang="nl-NL" dirty="0"/>
              <a:t> </a:t>
            </a:r>
            <a:r>
              <a:rPr lang="nl-NL" dirty="0" err="1"/>
              <a:t>blam</a:t>
            </a:r>
            <a:r>
              <a:rPr lang="nl-NL" dirty="0"/>
              <a:t> </a:t>
            </a:r>
            <a:r>
              <a:rPr lang="nl-NL" dirty="0" err="1"/>
              <a:t>harum</a:t>
            </a:r>
            <a:r>
              <a:rPr lang="nl-NL" dirty="0"/>
              <a:t> </a:t>
            </a:r>
            <a:r>
              <a:rPr lang="nl-NL" dirty="0" err="1"/>
              <a:t>aci</a:t>
            </a:r>
            <a:r>
              <a:rPr lang="nl-NL" dirty="0"/>
              <a:t> </a:t>
            </a:r>
            <a:r>
              <a:rPr lang="nl-NL" dirty="0" err="1"/>
              <a:t>vid</a:t>
            </a:r>
            <a:r>
              <a:rPr lang="nl-NL" dirty="0"/>
              <a:t> et fuga. </a:t>
            </a:r>
            <a:r>
              <a:rPr lang="nl-NL" dirty="0" err="1"/>
              <a:t>Nem</a:t>
            </a:r>
            <a:r>
              <a:rPr lang="nl-NL" dirty="0"/>
              <a:t> </a:t>
            </a:r>
            <a:r>
              <a:rPr lang="nl-NL" dirty="0" err="1"/>
              <a:t>eosam</a:t>
            </a:r>
            <a:r>
              <a:rPr lang="nl-NL" dirty="0"/>
              <a:t> </a:t>
            </a:r>
            <a:r>
              <a:rPr lang="nl-NL" dirty="0" err="1"/>
              <a:t>sequide</a:t>
            </a:r>
            <a:r>
              <a:rPr lang="nl-NL" dirty="0"/>
              <a:t> </a:t>
            </a:r>
            <a:r>
              <a:rPr lang="nl-NL" dirty="0" err="1"/>
              <a:t>lescid</a:t>
            </a:r>
            <a:r>
              <a:rPr lang="nl-NL" dirty="0"/>
              <a:t> </a:t>
            </a:r>
            <a:r>
              <a:rPr lang="nl-NL" dirty="0" err="1"/>
              <a:t>quature</a:t>
            </a:r>
            <a:r>
              <a:rPr lang="nl-NL" dirty="0"/>
              <a:t> dus, </a:t>
            </a:r>
            <a:r>
              <a:rPr lang="nl-NL" dirty="0" err="1"/>
              <a:t>nonsequiae</a:t>
            </a:r>
            <a:r>
              <a:rPr lang="nl-NL" dirty="0"/>
              <a:t> </a:t>
            </a:r>
            <a:r>
              <a:rPr lang="nl-NL" dirty="0" err="1"/>
              <a:t>etusdae</a:t>
            </a:r>
            <a:r>
              <a:rPr lang="nl-NL" dirty="0"/>
              <a:t>.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A7F25E27-E205-CA48-8DF7-B21A3794FFF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2566838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High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0809227C-0297-024B-94BC-049C56A9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4419" y="1825100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afbeelding 2">
            <a:extLst>
              <a:ext uri="{FF2B5EF4-FFF2-40B4-BE49-F238E27FC236}">
                <a16:creationId xmlns:a16="http://schemas.microsoft.com/office/drawing/2014/main" id="{D50AE3E5-ED68-2245-B88F-1EC507557C1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57727" y="1825100"/>
            <a:ext cx="4936776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2EC6BA1A-4CA7-2D46-B55B-A2AFBDCC0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953E4371-D42F-644F-96D5-73C2E5DA0B9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20952" y="3042059"/>
            <a:ext cx="4814047" cy="260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 marL="457200" indent="0">
              <a:buClr>
                <a:schemeClr val="accent1"/>
              </a:buClr>
              <a:buNone/>
              <a:defRPr sz="1400"/>
            </a:lvl2pPr>
            <a:lvl3pPr marL="914400" indent="0">
              <a:buClr>
                <a:schemeClr val="accent1"/>
              </a:buClr>
              <a:buNone/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buClr>
                <a:schemeClr val="accent1"/>
              </a:buClr>
              <a:defRPr sz="1400"/>
            </a:lvl6pPr>
            <a:lvl7pPr>
              <a:buClr>
                <a:schemeClr val="accent1"/>
              </a:buClr>
              <a:defRPr sz="140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Daepedi</a:t>
            </a:r>
            <a:r>
              <a:rPr lang="nl-NL" dirty="0"/>
              <a:t> </a:t>
            </a:r>
            <a:r>
              <a:rPr lang="nl-NL" dirty="0" err="1"/>
              <a:t>taquam</a:t>
            </a:r>
            <a:r>
              <a:rPr lang="nl-NL" dirty="0"/>
              <a:t> que </a:t>
            </a:r>
            <a:r>
              <a:rPr lang="nl-NL" dirty="0" err="1"/>
              <a:t>porendae</a:t>
            </a:r>
            <a:r>
              <a:rPr lang="nl-NL" dirty="0"/>
              <a:t> </a:t>
            </a:r>
            <a:r>
              <a:rPr lang="nl-NL" dirty="0" err="1"/>
              <a:t>quam</a:t>
            </a:r>
            <a:r>
              <a:rPr lang="nl-NL" dirty="0"/>
              <a:t>, </a:t>
            </a:r>
            <a:r>
              <a:rPr lang="nl-NL" dirty="0" err="1"/>
              <a:t>volesti</a:t>
            </a:r>
            <a:r>
              <a:rPr lang="nl-NL" dirty="0"/>
              <a:t> </a:t>
            </a:r>
            <a:r>
              <a:rPr lang="nl-NL" dirty="0" err="1"/>
              <a:t>untotatem</a:t>
            </a:r>
            <a:r>
              <a:rPr lang="nl-NL" dirty="0"/>
              <a:t>. Ut </a:t>
            </a:r>
            <a:r>
              <a:rPr lang="nl-NL" dirty="0" err="1"/>
              <a:t>eatur</a:t>
            </a:r>
            <a:r>
              <a:rPr lang="nl-NL" dirty="0"/>
              <a:t>?</a:t>
            </a:r>
          </a:p>
          <a:p>
            <a:pPr lvl="0"/>
            <a:r>
              <a:rPr lang="nl-NL" dirty="0" err="1"/>
              <a:t>Fic</a:t>
            </a:r>
            <a:r>
              <a:rPr lang="nl-NL" dirty="0"/>
              <a:t> te </a:t>
            </a:r>
            <a:r>
              <a:rPr lang="nl-NL" dirty="0" err="1"/>
              <a:t>iunt</a:t>
            </a:r>
            <a:r>
              <a:rPr lang="nl-NL" dirty="0"/>
              <a:t> </a:t>
            </a:r>
            <a:r>
              <a:rPr lang="nl-NL" dirty="0" err="1"/>
              <a:t>audisim</a:t>
            </a:r>
            <a:r>
              <a:rPr lang="nl-NL" dirty="0"/>
              <a:t> </a:t>
            </a:r>
            <a:r>
              <a:rPr lang="nl-NL" dirty="0" err="1"/>
              <a:t>ossunt</a:t>
            </a:r>
            <a:r>
              <a:rPr lang="nl-NL" dirty="0"/>
              <a:t> ent prest, ut </a:t>
            </a:r>
            <a:r>
              <a:rPr lang="nl-NL" dirty="0" err="1"/>
              <a:t>estion</a:t>
            </a:r>
            <a:r>
              <a:rPr lang="nl-NL" dirty="0"/>
              <a:t> </a:t>
            </a:r>
            <a:r>
              <a:rPr lang="nl-NL" dirty="0" err="1"/>
              <a:t>corem</a:t>
            </a:r>
            <a:r>
              <a:rPr lang="nl-NL" dirty="0"/>
              <a:t> </a:t>
            </a:r>
            <a:r>
              <a:rPr lang="nl-NL" dirty="0" err="1"/>
              <a:t>quatis</a:t>
            </a:r>
            <a:r>
              <a:rPr lang="nl-NL" dirty="0"/>
              <a:t> </a:t>
            </a:r>
            <a:r>
              <a:rPr lang="nl-NL" dirty="0" err="1"/>
              <a:t>enis</a:t>
            </a:r>
            <a:r>
              <a:rPr lang="nl-NL" dirty="0"/>
              <a:t> as et </a:t>
            </a:r>
            <a:r>
              <a:rPr lang="nl-NL" dirty="0" err="1"/>
              <a:t>volorec</a:t>
            </a:r>
            <a:r>
              <a:rPr lang="nl-NL" dirty="0"/>
              <a:t> </a:t>
            </a:r>
            <a:r>
              <a:rPr lang="nl-NL" dirty="0" err="1"/>
              <a:t>tatio</a:t>
            </a:r>
            <a:r>
              <a:rPr lang="nl-NL" dirty="0"/>
              <a:t>. </a:t>
            </a:r>
            <a:r>
              <a:rPr lang="nl-NL" dirty="0" err="1"/>
              <a:t>Nequas</a:t>
            </a:r>
            <a:r>
              <a:rPr lang="nl-NL" dirty="0"/>
              <a:t> </a:t>
            </a:r>
            <a:r>
              <a:rPr lang="nl-NL" dirty="0" err="1"/>
              <a:t>erum</a:t>
            </a:r>
            <a:r>
              <a:rPr lang="nl-NL" dirty="0"/>
              <a:t> fuga. </a:t>
            </a:r>
            <a:r>
              <a:rPr lang="nl-NL" dirty="0" err="1"/>
              <a:t>Bori</a:t>
            </a:r>
            <a:r>
              <a:rPr lang="nl-NL" dirty="0"/>
              <a:t> ut </a:t>
            </a:r>
            <a:r>
              <a:rPr lang="nl-NL" dirty="0" err="1"/>
              <a:t>volorehent</a:t>
            </a:r>
            <a:r>
              <a:rPr lang="nl-NL" dirty="0"/>
              <a:t> </a:t>
            </a:r>
            <a:r>
              <a:rPr lang="nl-NL" dirty="0" err="1"/>
              <a:t>od</a:t>
            </a:r>
            <a:r>
              <a:rPr lang="nl-NL" dirty="0"/>
              <a:t> ut</a:t>
            </a:r>
          </a:p>
        </p:txBody>
      </p:sp>
    </p:spTree>
    <p:extLst>
      <p:ext uri="{BB962C8B-B14F-4D97-AF65-F5344CB8AC3E}">
        <p14:creationId xmlns:p14="http://schemas.microsoft.com/office/powerpoint/2010/main" val="3413753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2">
            <a:extLst>
              <a:ext uri="{FF2B5EF4-FFF2-40B4-BE49-F238E27FC236}">
                <a16:creationId xmlns:a16="http://schemas.microsoft.com/office/drawing/2014/main" id="{2D013F80-7ADC-FF45-9635-D61D3E2E5F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8266" y="4142153"/>
            <a:ext cx="4521032" cy="69652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  <p:sp>
        <p:nvSpPr>
          <p:cNvPr id="9" name="Titel 9">
            <a:extLst>
              <a:ext uri="{FF2B5EF4-FFF2-40B4-BE49-F238E27FC236}">
                <a16:creationId xmlns:a16="http://schemas.microsoft.com/office/drawing/2014/main" id="{09AC0A2F-4785-8C44-AB45-0345B5016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266" y="3224803"/>
            <a:ext cx="6769819" cy="843763"/>
          </a:xfrm>
          <a:prstGeom prst="rect">
            <a:avLst/>
          </a:prstGeom>
          <a:ln w="57150">
            <a:solidFill>
              <a:schemeClr val="bg1"/>
            </a:solidFill>
            <a:miter lim="800000"/>
          </a:ln>
        </p:spPr>
        <p:txBody>
          <a:bodyPr lIns="144000" tIns="72000" rIns="144000" bIns="72000"/>
          <a:lstStyle>
            <a:lvl1pPr>
              <a:defRPr sz="54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 dirty="0"/>
              <a:t>TITEL HOOFDSTUK</a:t>
            </a:r>
          </a:p>
        </p:txBody>
      </p:sp>
    </p:spTree>
    <p:extLst>
      <p:ext uri="{BB962C8B-B14F-4D97-AF65-F5344CB8AC3E}">
        <p14:creationId xmlns:p14="http://schemas.microsoft.com/office/powerpoint/2010/main" val="2565674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High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>
            <a:extLst>
              <a:ext uri="{FF2B5EF4-FFF2-40B4-BE49-F238E27FC236}">
                <a16:creationId xmlns:a16="http://schemas.microsoft.com/office/drawing/2014/main" id="{D91FC9E1-DE4F-294C-B928-448D949DC8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0952" y="789195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/>
            </a:lvl1pPr>
          </a:lstStyle>
          <a:p>
            <a:r>
              <a:rPr lang="nl-NL" dirty="0"/>
              <a:t>TITEL </a:t>
            </a:r>
          </a:p>
        </p:txBody>
      </p:sp>
    </p:spTree>
    <p:extLst>
      <p:ext uri="{BB962C8B-B14F-4D97-AF65-F5344CB8AC3E}">
        <p14:creationId xmlns:p14="http://schemas.microsoft.com/office/powerpoint/2010/main" val="3414451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30421" y="3217601"/>
            <a:ext cx="9873551" cy="801065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“QUOTE SLIDE”</a:t>
            </a:r>
          </a:p>
        </p:txBody>
      </p:sp>
    </p:spTree>
    <p:extLst>
      <p:ext uri="{BB962C8B-B14F-4D97-AF65-F5344CB8AC3E}">
        <p14:creationId xmlns:p14="http://schemas.microsoft.com/office/powerpoint/2010/main" val="2028333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416" y="1689884"/>
            <a:ext cx="9873551" cy="1845053"/>
          </a:xfrm>
          <a:prstGeom prst="rect">
            <a:avLst/>
          </a:prstGeom>
        </p:spPr>
        <p:txBody>
          <a:bodyPr/>
          <a:lstStyle>
            <a:lvl1pPr>
              <a:defRPr sz="66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Bold</a:t>
            </a:r>
            <a:r>
              <a:rPr lang="nl-NL" dirty="0"/>
              <a:t> statement.</a:t>
            </a:r>
            <a:br>
              <a:rPr lang="nl-NL" dirty="0"/>
            </a:b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3646488"/>
            <a:ext cx="8339137" cy="66833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148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ld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3">
            <a:extLst>
              <a:ext uri="{FF2B5EF4-FFF2-40B4-BE49-F238E27FC236}">
                <a16:creationId xmlns:a16="http://schemas.microsoft.com/office/drawing/2014/main" id="{F750657F-A4E1-FA4D-B50E-18808E77B2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416" y="1689884"/>
            <a:ext cx="9873551" cy="1845053"/>
          </a:xfrm>
          <a:prstGeom prst="rect">
            <a:avLst/>
          </a:prstGeom>
        </p:spPr>
        <p:txBody>
          <a:bodyPr/>
          <a:lstStyle>
            <a:lvl1pPr>
              <a:defRPr sz="6600"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Bold</a:t>
            </a:r>
            <a:r>
              <a:rPr lang="nl-NL" dirty="0"/>
              <a:t> statement.</a:t>
            </a:r>
            <a:br>
              <a:rPr lang="nl-NL" dirty="0"/>
            </a:b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here</a:t>
            </a:r>
            <a:r>
              <a:rPr lang="nl-NL" dirty="0"/>
              <a:t>.</a:t>
            </a:r>
            <a:br>
              <a:rPr lang="nl-NL" dirty="0"/>
            </a:b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1513" y="3646488"/>
            <a:ext cx="8339137" cy="668337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 err="1"/>
              <a:t>Subtitle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1416" y="6316817"/>
            <a:ext cx="2595562" cy="346385"/>
          </a:xfrm>
          <a:prstGeom prst="rect">
            <a:avLst/>
          </a:prstGeom>
        </p:spPr>
        <p:txBody>
          <a:bodyPr/>
          <a:lstStyle>
            <a:lvl1pPr>
              <a:defRPr sz="16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EVENT TITLE</a:t>
            </a:r>
            <a:endParaRPr lang="nl-NL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9247186" y="6296024"/>
            <a:ext cx="2595562" cy="346385"/>
          </a:xfrm>
          <a:prstGeom prst="rect">
            <a:avLst/>
          </a:prstGeom>
        </p:spPr>
        <p:txBody>
          <a:bodyPr/>
          <a:lstStyle>
            <a:lvl1pPr algn="r">
              <a:defRPr sz="1600" i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TWITTER HANDLE</a:t>
            </a:r>
          </a:p>
        </p:txBody>
      </p:sp>
    </p:spTree>
    <p:extLst>
      <p:ext uri="{BB962C8B-B14F-4D97-AF65-F5344CB8AC3E}">
        <p14:creationId xmlns:p14="http://schemas.microsoft.com/office/powerpoint/2010/main" val="2162285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013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jdelijke aanduiding voor afbeelding 2"/>
          <p:cNvSpPr>
            <a:spLocks noGrp="1"/>
          </p:cNvSpPr>
          <p:nvPr>
            <p:ph type="pic" sz="half" idx="13"/>
          </p:nvPr>
        </p:nvSpPr>
        <p:spPr>
          <a:xfrm>
            <a:off x="6280129" y="1651607"/>
            <a:ext cx="4464051" cy="38227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95419" y="2502286"/>
            <a:ext cx="4648201" cy="10347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 marL="647700" indent="-190500">
              <a:defRPr sz="2000"/>
            </a:lvl2pPr>
            <a:lvl3pPr marL="1143000" indent="-228600">
              <a:defRPr sz="2000"/>
            </a:lvl3pPr>
            <a:lvl4pPr marL="1625600" indent="-254000">
              <a:defRPr sz="2000"/>
            </a:lvl4pPr>
            <a:lvl5pPr marL="2082800" indent="-254000"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295419" y="1504326"/>
            <a:ext cx="9448781" cy="81574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222781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Low title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9" name="Tijdelijke aanduiding voor titel 6">
            <a:extLst>
              <a:ext uri="{FF2B5EF4-FFF2-40B4-BE49-F238E27FC236}">
                <a16:creationId xmlns:a16="http://schemas.microsoft.com/office/drawing/2014/main" id="{D552187E-7E7E-FB4F-9E33-1C9FA1EE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7D335390-2F49-B149-9EA8-3BD6AC24476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3B1B7C0-897A-DC4A-B23C-701002177CC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845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Low title +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15" name="Tijdelijke aanduiding voor titel 6">
            <a:extLst>
              <a:ext uri="{FF2B5EF4-FFF2-40B4-BE49-F238E27FC236}">
                <a16:creationId xmlns:a16="http://schemas.microsoft.com/office/drawing/2014/main" id="{064E4BC8-F217-144E-91AE-283511597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5F7F2539-407E-1F4E-8091-45382DED0D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3677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W] - Low titl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5">
            <a:extLst>
              <a:ext uri="{FF2B5EF4-FFF2-40B4-BE49-F238E27FC236}">
                <a16:creationId xmlns:a16="http://schemas.microsoft.com/office/drawing/2014/main" id="{00559315-8B0A-FB48-B54B-4884AA0D9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29456"/>
            <a:ext cx="4863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A7C5E23-A933-964D-9C23-C983711C673D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4" name="Tijdelijke aanduiding voor titel 6">
            <a:extLst>
              <a:ext uri="{FF2B5EF4-FFF2-40B4-BE49-F238E27FC236}">
                <a16:creationId xmlns:a16="http://schemas.microsoft.com/office/drawing/2014/main" id="{1A81798C-1332-0741-87E2-ABCAC54EF4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219430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titel 6">
            <a:extLst>
              <a:ext uri="{FF2B5EF4-FFF2-40B4-BE49-F238E27FC236}">
                <a16:creationId xmlns:a16="http://schemas.microsoft.com/office/drawing/2014/main" id="{D7616C89-1C3C-0E49-AE7C-844BCA5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C42DE2AF-60C1-CB44-BD8E-1AA838A8B43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1E490438-D46E-8F4C-8D28-CDAC1A7CCD1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251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C7DE714-0DFD-4A4B-BBE5-19C6459C43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80130" y="1651608"/>
            <a:ext cx="4464050" cy="38227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nl-NL"/>
          </a:p>
        </p:txBody>
      </p:sp>
      <p:sp>
        <p:nvSpPr>
          <p:cNvPr id="14" name="Tijdelijke aanduiding voor tekst 2">
            <a:extLst>
              <a:ext uri="{FF2B5EF4-FFF2-40B4-BE49-F238E27FC236}">
                <a16:creationId xmlns:a16="http://schemas.microsoft.com/office/drawing/2014/main" id="{D34EBF14-0EE2-064C-A433-7C8595F3D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6" name="Tijdelijke aanduiding voor titel 6">
            <a:extLst>
              <a:ext uri="{FF2B5EF4-FFF2-40B4-BE49-F238E27FC236}">
                <a16:creationId xmlns:a16="http://schemas.microsoft.com/office/drawing/2014/main" id="{1F03A557-D8A5-7741-8E06-CF1350374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60D5D1A8-B1CC-894E-A760-44EC429E15A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2330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G] Low title -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6">
            <a:extLst>
              <a:ext uri="{FF2B5EF4-FFF2-40B4-BE49-F238E27FC236}">
                <a16:creationId xmlns:a16="http://schemas.microsoft.com/office/drawing/2014/main" id="{9952A0AA-FE9E-B64F-BC2B-E878500F32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407463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[I] - Low title -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898C36A-A985-7E49-91F9-CD0CBFDAE7D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95420" y="2502286"/>
            <a:ext cx="4648200" cy="1034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fr" sz="2000" smtClean="0">
                <a:effectLst/>
              </a:defRPr>
            </a:lvl1pPr>
          </a:lstStyle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ONDERTITEL - UPTUSANDIS </a:t>
            </a:r>
          </a:p>
          <a:p>
            <a:r>
              <a:rPr lang="fr" dirty="0">
                <a:solidFill>
                  <a:srgbClr val="76C19F"/>
                </a:solidFill>
                <a:effectLst/>
                <a:latin typeface="Corbel" panose="020B0503020204020204" pitchFamily="34" charset="0"/>
              </a:rPr>
              <a:t>ACEPERE OFFICIMUS ET RE OFFIC TE CORRUNTISSIM</a:t>
            </a:r>
          </a:p>
        </p:txBody>
      </p:sp>
      <p:sp>
        <p:nvSpPr>
          <p:cNvPr id="9" name="Tijdelijke aanduiding voor titel 6">
            <a:extLst>
              <a:ext uri="{FF2B5EF4-FFF2-40B4-BE49-F238E27FC236}">
                <a16:creationId xmlns:a16="http://schemas.microsoft.com/office/drawing/2014/main" id="{D552187E-7E7E-FB4F-9E33-1C9FA1EE2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5420" y="1504327"/>
            <a:ext cx="9448780" cy="815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99D99C7A-1DCE-9F4B-9CB7-B2FAB4345D4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2502286"/>
            <a:ext cx="4648200" cy="2972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/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  <a:p>
            <a:pPr lvl="0"/>
            <a:endParaRPr lang="nl-NL" dirty="0"/>
          </a:p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C2330E8C-0C9A-414B-BD83-32A0F9FD410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295420" y="3719246"/>
            <a:ext cx="4648200" cy="1755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nl-NL" smtClean="0">
                <a:effectLst/>
              </a:defRPr>
            </a:lvl1pPr>
            <a:lvl2pPr>
              <a:buClr>
                <a:schemeClr val="accent1"/>
              </a:buClr>
              <a:defRPr sz="1400" baseline="0"/>
            </a:lvl2pPr>
            <a:lvl3pPr>
              <a:buClr>
                <a:schemeClr val="accent1"/>
              </a:buClr>
              <a:defRPr sz="1400" baseline="0"/>
            </a:lvl3pPr>
            <a:lvl4pPr>
              <a:buClr>
                <a:schemeClr val="accent1"/>
              </a:buClr>
              <a:defRPr sz="1400" baseline="0"/>
            </a:lvl4pPr>
            <a:lvl5pPr>
              <a:buClr>
                <a:schemeClr val="accent1"/>
              </a:buClr>
              <a:defRPr sz="1400" baseline="0"/>
            </a:lvl5pPr>
            <a:lvl6pPr>
              <a:buClr>
                <a:schemeClr val="accent1"/>
              </a:buClr>
              <a:defRPr sz="1400" baseline="0"/>
            </a:lvl6pPr>
            <a:lvl7pPr>
              <a:buClr>
                <a:schemeClr val="accent1"/>
              </a:buClr>
              <a:defRPr sz="1400" baseline="0"/>
            </a:lvl7pPr>
          </a:lstStyle>
          <a:p>
            <a:pPr lvl="0"/>
            <a:r>
              <a:rPr lang="nl-NL" dirty="0" err="1"/>
              <a:t>Ciaectoratum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sinctatet</a:t>
            </a:r>
            <a:r>
              <a:rPr lang="nl-NL" dirty="0"/>
              <a:t> </a:t>
            </a:r>
            <a:r>
              <a:rPr lang="nl-NL" dirty="0" err="1"/>
              <a:t>fugitat</a:t>
            </a:r>
            <a:r>
              <a:rPr lang="nl-NL" dirty="0"/>
              <a:t> </a:t>
            </a:r>
            <a:r>
              <a:rPr lang="nl-NL" dirty="0" err="1"/>
              <a:t>alibus</a:t>
            </a:r>
            <a:r>
              <a:rPr lang="nl-NL" dirty="0"/>
              <a:t> </a:t>
            </a:r>
            <a:r>
              <a:rPr lang="nl-NL" dirty="0" err="1"/>
              <a:t>prore</a:t>
            </a:r>
            <a:r>
              <a:rPr lang="nl-NL" dirty="0"/>
              <a:t> </a:t>
            </a:r>
            <a:r>
              <a:rPr lang="nl-NL" dirty="0" err="1"/>
              <a:t>voluptatur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expernatias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a </a:t>
            </a:r>
            <a:r>
              <a:rPr lang="nl-NL" dirty="0" err="1"/>
              <a:t>cus</a:t>
            </a:r>
            <a:r>
              <a:rPr lang="nl-NL" dirty="0"/>
              <a:t> as </a:t>
            </a:r>
            <a:r>
              <a:rPr lang="nl-NL" dirty="0" err="1"/>
              <a:t>veritaqui</a:t>
            </a:r>
            <a:r>
              <a:rPr lang="nl-NL" dirty="0"/>
              <a:t> </a:t>
            </a:r>
            <a:r>
              <a:rPr lang="nl-NL" dirty="0" err="1"/>
              <a:t>nimagnatur</a:t>
            </a:r>
            <a:r>
              <a:rPr lang="nl-NL" dirty="0"/>
              <a:t> </a:t>
            </a:r>
            <a:r>
              <a:rPr lang="nl-NL" dirty="0" err="1"/>
              <a:t>rescima</a:t>
            </a:r>
            <a:r>
              <a:rPr lang="nl-NL" dirty="0"/>
              <a:t> si </a:t>
            </a:r>
            <a:r>
              <a:rPr lang="nl-NL" dirty="0" err="1"/>
              <a:t>nima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</a:t>
            </a:r>
            <a:r>
              <a:rPr lang="nl-NL" dirty="0" err="1"/>
              <a:t>landant</a:t>
            </a:r>
            <a:r>
              <a:rPr lang="nl-NL" dirty="0"/>
              <a:t> </a:t>
            </a:r>
            <a:r>
              <a:rPr lang="nl-NL" dirty="0" err="1"/>
              <a:t>explabo</a:t>
            </a:r>
            <a:r>
              <a:rPr lang="nl-NL" dirty="0"/>
              <a:t>. </a:t>
            </a:r>
            <a:r>
              <a:rPr lang="nl-NL" dirty="0" err="1"/>
              <a:t>Ebitas</a:t>
            </a:r>
            <a:r>
              <a:rPr lang="nl-NL" dirty="0"/>
              <a:t>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doluptum</a:t>
            </a:r>
            <a:r>
              <a:rPr lang="nl-NL" dirty="0"/>
              <a:t> </a:t>
            </a:r>
            <a:r>
              <a:rPr lang="nl-NL" dirty="0" err="1"/>
              <a:t>alibusdaeces</a:t>
            </a:r>
            <a:r>
              <a:rPr lang="nl-NL" dirty="0"/>
              <a:t>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ea</a:t>
            </a:r>
            <a:r>
              <a:rPr lang="nl-NL" dirty="0"/>
              <a:t> in </a:t>
            </a:r>
            <a:r>
              <a:rPr lang="nl-NL" dirty="0" err="1"/>
              <a:t>ped</a:t>
            </a:r>
            <a:r>
              <a:rPr lang="nl-NL" dirty="0"/>
              <a:t> </a:t>
            </a:r>
            <a:r>
              <a:rPr lang="nl-NL" dirty="0" err="1"/>
              <a:t>magnati</a:t>
            </a:r>
            <a:r>
              <a:rPr lang="nl-NL" dirty="0"/>
              <a:t> </a:t>
            </a:r>
            <a:r>
              <a:rPr lang="nl-NL" dirty="0" err="1"/>
              <a:t>niscips</a:t>
            </a:r>
            <a:r>
              <a:rPr lang="nl-NL" dirty="0"/>
              <a:t> </a:t>
            </a:r>
            <a:r>
              <a:rPr lang="nl-NL" dirty="0" err="1"/>
              <a:t>apellessi</a:t>
            </a:r>
            <a:r>
              <a:rPr lang="nl-NL" dirty="0"/>
              <a:t> </a:t>
            </a:r>
            <a:r>
              <a:rPr lang="nl-NL" dirty="0" err="1"/>
              <a:t>omnimin</a:t>
            </a:r>
            <a:r>
              <a:rPr lang="nl-NL" dirty="0"/>
              <a:t> re </a:t>
            </a:r>
            <a:r>
              <a:rPr lang="nl-NL" dirty="0" err="1"/>
              <a:t>parci</a:t>
            </a:r>
            <a:r>
              <a:rPr lang="nl-NL" dirty="0"/>
              <a:t> </a:t>
            </a:r>
            <a:r>
              <a:rPr lang="nl-NL" dirty="0" err="1"/>
              <a:t>derorer</a:t>
            </a:r>
            <a:r>
              <a:rPr lang="nl-NL" dirty="0"/>
              <a:t> </a:t>
            </a:r>
            <a:r>
              <a:rPr lang="nl-NL" dirty="0" err="1"/>
              <a:t>uptatis</a:t>
            </a:r>
            <a:r>
              <a:rPr lang="nl-NL" dirty="0"/>
              <a:t> </a:t>
            </a:r>
            <a:r>
              <a:rPr lang="nl-NL" dirty="0" err="1"/>
              <a:t>ratus</a:t>
            </a:r>
            <a:r>
              <a:rPr lang="nl-NL" dirty="0"/>
              <a:t> </a:t>
            </a:r>
            <a:r>
              <a:rPr lang="nl-NL" dirty="0" err="1"/>
              <a:t>autem</a:t>
            </a:r>
            <a:r>
              <a:rPr lang="nl-NL" dirty="0"/>
              <a:t> ex </a:t>
            </a:r>
            <a:r>
              <a:rPr lang="nl-NL" dirty="0" err="1"/>
              <a:t>explita</a:t>
            </a:r>
            <a:r>
              <a:rPr lang="nl-NL" dirty="0"/>
              <a:t> </a:t>
            </a:r>
            <a:r>
              <a:rPr lang="nl-NL" dirty="0" err="1"/>
              <a:t>cuscipidebis</a:t>
            </a:r>
            <a:r>
              <a:rPr lang="nl-NL" dirty="0"/>
              <a:t> </a:t>
            </a:r>
            <a:r>
              <a:rPr lang="nl-NL" dirty="0" err="1"/>
              <a:t>intis</a:t>
            </a:r>
            <a:r>
              <a:rPr lang="nl-NL" dirty="0"/>
              <a:t> </a:t>
            </a:r>
            <a:r>
              <a:rPr lang="nl-NL" dirty="0" err="1"/>
              <a:t>accus</a:t>
            </a:r>
            <a:r>
              <a:rPr lang="nl-NL" dirty="0"/>
              <a:t>.</a:t>
            </a:r>
          </a:p>
          <a:p>
            <a:pPr lvl="0"/>
            <a:r>
              <a:rPr lang="nl-NL" dirty="0" err="1"/>
              <a:t>Qui</a:t>
            </a:r>
            <a:r>
              <a:rPr lang="nl-NL" dirty="0"/>
              <a:t> dis rent </a:t>
            </a:r>
            <a:r>
              <a:rPr lang="nl-NL" dirty="0" err="1"/>
              <a:t>reptat</a:t>
            </a:r>
            <a:r>
              <a:rPr lang="nl-NL" dirty="0"/>
              <a:t> </a:t>
            </a:r>
            <a:r>
              <a:rPr lang="nl-NL" dirty="0" err="1"/>
              <a:t>vollo</a:t>
            </a:r>
            <a:r>
              <a:rPr lang="nl-NL" dirty="0"/>
              <a:t> </a:t>
            </a:r>
            <a:r>
              <a:rPr lang="nl-NL" dirty="0" err="1"/>
              <a:t>voluptibus</a:t>
            </a:r>
            <a:r>
              <a:rPr lang="nl-NL" dirty="0"/>
              <a:t> </a:t>
            </a:r>
            <a:r>
              <a:rPr lang="nl-NL" dirty="0" err="1"/>
              <a:t>eossimpedi</a:t>
            </a:r>
            <a:r>
              <a:rPr lang="nl-NL" dirty="0"/>
              <a:t> </a:t>
            </a:r>
            <a:r>
              <a:rPr lang="nl-NL" dirty="0" err="1"/>
              <a:t>dolessi</a:t>
            </a:r>
            <a:r>
              <a:rPr lang="nl-NL" dirty="0"/>
              <a:t> </a:t>
            </a:r>
            <a:r>
              <a:rPr lang="nl-NL" dirty="0" err="1"/>
              <a:t>nctibus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vendent</a:t>
            </a:r>
            <a:r>
              <a:rPr lang="nl-NL" dirty="0"/>
              <a:t> </a:t>
            </a:r>
            <a:r>
              <a:rPr lang="nl-NL" dirty="0" err="1"/>
              <a:t>pratatur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737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20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4" r:id="rId5"/>
    <p:sldLayoutId id="2147483665" r:id="rId6"/>
    <p:sldLayoutId id="2147483666" r:id="rId7"/>
    <p:sldLayoutId id="2147483667" r:id="rId8"/>
    <p:sldLayoutId id="2147483670" r:id="rId9"/>
    <p:sldLayoutId id="2147483671" r:id="rId10"/>
    <p:sldLayoutId id="2147483672" r:id="rId11"/>
    <p:sldLayoutId id="2147483656" r:id="rId12"/>
    <p:sldLayoutId id="2147483661" r:id="rId13"/>
    <p:sldLayoutId id="2147483663" r:id="rId14"/>
    <p:sldLayoutId id="2147483660" r:id="rId15"/>
    <p:sldLayoutId id="2147483662" r:id="rId16"/>
    <p:sldLayoutId id="2147483664" r:id="rId17"/>
    <p:sldLayoutId id="2147483673" r:id="rId18"/>
    <p:sldLayoutId id="2147483674" r:id="rId19"/>
    <p:sldLayoutId id="2147483675" r:id="rId20"/>
    <p:sldLayoutId id="2147483668" r:id="rId21"/>
    <p:sldLayoutId id="2147483677" r:id="rId22"/>
    <p:sldLayoutId id="2147483678" r:id="rId23"/>
    <p:sldLayoutId id="2147483676" r:id="rId24"/>
    <p:sldLayoutId id="214748367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nl-NL" sz="1400" kern="1200" smtClean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1720E17-474C-FC4A-8BF5-63BE3428FDDA}"/>
              </a:ext>
            </a:extLst>
          </p:cNvPr>
          <p:cNvSpPr txBox="1"/>
          <p:nvPr/>
        </p:nvSpPr>
        <p:spPr>
          <a:xfrm>
            <a:off x="1072444" y="3360663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000">
                <a:solidFill>
                  <a:srgbClr val="000000"/>
                </a:solidFill>
                <a:latin typeface="Constantia"/>
                <a:cs typeface="Arial"/>
                <a:sym typeface="Corbel"/>
              </a:rPr>
              <a:t>Serverless</a:t>
            </a:r>
            <a:r>
              <a:rPr kumimoji="0" lang="en-US" sz="4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/>
                <a:cs typeface="Arial"/>
                <a:sym typeface="Corbel"/>
              </a:rPr>
              <a:t> Azure 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/>
                <a:cs typeface="Arial"/>
                <a:sym typeface="Corbel"/>
              </a:rPr>
              <a:t>functions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/>
              <a:cs typeface="Arial"/>
              <a:sym typeface="Corbe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7EAAC-EC15-304A-AEFA-D7A8E5448378}"/>
              </a:ext>
            </a:extLst>
          </p:cNvPr>
          <p:cNvSpPr txBox="1"/>
          <p:nvPr/>
        </p:nvSpPr>
        <p:spPr>
          <a:xfrm>
            <a:off x="4608086" y="4295392"/>
            <a:ext cx="3796888" cy="707884"/>
          </a:xfrm>
          <a:prstGeom prst="rect">
            <a:avLst/>
          </a:prstGeom>
          <a:solidFill>
            <a:schemeClr val="bg1"/>
          </a:solidFill>
          <a:ln w="381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 anchorCtr="0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… in 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DFE3EC-E6F8-8141-9268-CA61975E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548" y="4218210"/>
            <a:ext cx="1076325" cy="1000793"/>
          </a:xfrm>
          <a:prstGeom prst="rect">
            <a:avLst/>
          </a:prstGeom>
        </p:spPr>
      </p:pic>
      <p:sp>
        <p:nvSpPr>
          <p:cNvPr id="5" name="Ondertitel 1">
            <a:extLst>
              <a:ext uri="{FF2B5EF4-FFF2-40B4-BE49-F238E27FC236}">
                <a16:creationId xmlns:a16="http://schemas.microsoft.com/office/drawing/2014/main" id="{E2C82937-390A-4AC7-804E-95029E5075A7}"/>
              </a:ext>
            </a:extLst>
          </p:cNvPr>
          <p:cNvSpPr txBox="1">
            <a:spLocks noGrp="1"/>
          </p:cNvSpPr>
          <p:nvPr/>
        </p:nvSpPr>
        <p:spPr>
          <a:xfrm>
            <a:off x="1241634" y="5225361"/>
            <a:ext cx="4521034" cy="70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590550" marR="0" indent="-1333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074419" marR="0" indent="-16001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549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066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>
                <a:solidFill>
                  <a:srgbClr val="C00000"/>
                </a:solidFill>
                <a:latin typeface="Constantia"/>
                <a:cs typeface="Arial"/>
              </a:rPr>
              <a:t>PyLadies x LINKIT</a:t>
            </a:r>
          </a:p>
          <a:p>
            <a:r>
              <a:rPr lang="en-US" sz="1800" dirty="0">
                <a:latin typeface="Constantia"/>
                <a:cs typeface="Arial"/>
              </a:rPr>
              <a:t>Alyona </a:t>
            </a:r>
            <a:r>
              <a:rPr lang="en-US" sz="1800" dirty="0" err="1">
                <a:latin typeface="Constantia"/>
                <a:cs typeface="Arial"/>
              </a:rPr>
              <a:t>Galyeva</a:t>
            </a:r>
            <a:r>
              <a:rPr lang="en-US" sz="1800" dirty="0">
                <a:latin typeface="Constantia"/>
                <a:cs typeface="Arial"/>
              </a:rPr>
              <a:t> &amp; Dana </a:t>
            </a:r>
            <a:r>
              <a:rPr lang="en-US" sz="1800" dirty="0" err="1">
                <a:latin typeface="Constantia"/>
                <a:cs typeface="Arial"/>
              </a:rPr>
              <a:t>Arsovska</a:t>
            </a:r>
            <a:endParaRPr lang="en-US" sz="1800" err="1">
              <a:latin typeface="Constantia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D6A946C-5982-41F3-A0EA-6BDAA10D2A13}"/>
              </a:ext>
            </a:extLst>
          </p:cNvPr>
          <p:cNvSpPr txBox="1"/>
          <p:nvPr/>
        </p:nvSpPr>
        <p:spPr>
          <a:xfrm>
            <a:off x="8900556" y="6119751"/>
            <a:ext cx="27432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000" dirty="0">
                <a:latin typeface="Constantia"/>
                <a:cs typeface="Segoe UI"/>
              </a:rPr>
              <a:t>March 11</a:t>
            </a:r>
            <a:r>
              <a:rPr lang="en-US" sz="2000" baseline="30000" dirty="0">
                <a:latin typeface="Constantia"/>
                <a:cs typeface="Segoe UI"/>
              </a:rPr>
              <a:t>th</a:t>
            </a:r>
            <a:r>
              <a:rPr lang="en-US" sz="2000" dirty="0">
                <a:latin typeface="Constantia"/>
                <a:cs typeface="Segoe UI"/>
              </a:rPr>
              <a:t>, 2020</a:t>
            </a:r>
            <a:endParaRPr lang="en-US" sz="2000">
              <a:latin typeface="Constantia"/>
            </a:endParaRPr>
          </a:p>
          <a:p>
            <a:pPr marL="0" marR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b="1" dirty="0">
              <a:solidFill>
                <a:srgbClr val="333333"/>
              </a:solidFill>
              <a:latin typeface="Constanti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1902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Services – Compute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629C74-321A-5F40-8F47-A9540A4A4580}"/>
              </a:ext>
            </a:extLst>
          </p:cNvPr>
          <p:cNvSpPr>
            <a:spLocks noGrp="1"/>
          </p:cNvSpPr>
          <p:nvPr/>
        </p:nvSpPr>
        <p:spPr>
          <a:xfrm>
            <a:off x="4426081" y="2917697"/>
            <a:ext cx="6989049" cy="105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>
                <a:cs typeface="Arial"/>
              </a:rPr>
              <a:t>Azure Functions: Easily build applications using serverless functions.</a:t>
            </a:r>
            <a:endParaRPr lang="en-US" sz="4000" dirty="0">
              <a:cs typeface="Arial"/>
            </a:endParaRPr>
          </a:p>
        </p:txBody>
      </p:sp>
      <p:pic>
        <p:nvPicPr>
          <p:cNvPr id="6" name="Graphic 5" descr="Processor">
            <a:extLst>
              <a:ext uri="{FF2B5EF4-FFF2-40B4-BE49-F238E27FC236}">
                <a16:creationId xmlns:a16="http://schemas.microsoft.com/office/drawing/2014/main" id="{84AEEEAE-BBA1-8A47-93EF-63AF932F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8323" y="2200013"/>
            <a:ext cx="2487846" cy="248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0985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Azure Functions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0543AD-AF27-4B40-896E-17D88F8AF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497" y="1821017"/>
            <a:ext cx="7838114" cy="38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9775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9F5067-9A25-47BD-96E5-3E84A4404254}"/>
              </a:ext>
            </a:extLst>
          </p:cNvPr>
          <p:cNvSpPr txBox="1"/>
          <p:nvPr/>
        </p:nvSpPr>
        <p:spPr>
          <a:xfrm>
            <a:off x="1041400" y="1757791"/>
            <a:ext cx="97282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Serverless is not right for every project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No server management means less control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Your workloads are constant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 have long running functions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     - You use unsupported language</a:t>
            </a:r>
          </a:p>
          <a:p>
            <a:pPr marL="800100" lvl="1" indent="-342900">
              <a:buFontTx/>
              <a:buChar char="-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Optimize your code for the billing model</a:t>
            </a: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Log everything</a:t>
            </a:r>
          </a:p>
          <a:p>
            <a:pPr marL="285750" indent="-285750">
              <a:buFont typeface="Arial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Structure you code following best practices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C467CF-EE78-EF4F-8AFF-60C28BC1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/>
              <a:t>What you need to consider?</a:t>
            </a:r>
          </a:p>
        </p:txBody>
      </p:sp>
    </p:spTree>
    <p:extLst>
      <p:ext uri="{BB962C8B-B14F-4D97-AF65-F5344CB8AC3E}">
        <p14:creationId xmlns:p14="http://schemas.microsoft.com/office/powerpoint/2010/main" val="26611108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Has a sensible name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05112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11553" y="1821385"/>
            <a:ext cx="6239953" cy="78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>
                <a:solidFill>
                  <a:srgbClr val="FFC66D"/>
                </a:solidFill>
              </a:rPr>
              <a:t>get_max_d_from_df</a:t>
            </a:r>
            <a:r>
              <a:rPr lang="en-US" dirty="0"/>
              <a:t>(</a:t>
            </a:r>
            <a:r>
              <a:rPr lang="en-US" dirty="0">
                <a:solidFill>
                  <a:srgbClr val="72737A"/>
                </a:solidFill>
              </a:rPr>
              <a:t>df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Line arrow Slight curve">
            <a:extLst>
              <a:ext uri="{FF2B5EF4-FFF2-40B4-BE49-F238E27FC236}">
                <a16:creationId xmlns:a16="http://schemas.microsoft.com/office/drawing/2014/main" id="{BBDB4222-CCFD-6F44-8C3C-CF7A65F0D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84868">
            <a:off x="2975430" y="2367809"/>
            <a:ext cx="1134260" cy="1337148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6177315-A39F-B04D-ACDD-88ED946E312B}"/>
              </a:ext>
            </a:extLst>
          </p:cNvPr>
          <p:cNvSpPr txBox="1">
            <a:spLocks/>
          </p:cNvSpPr>
          <p:nvPr/>
        </p:nvSpPr>
        <p:spPr>
          <a:xfrm>
            <a:off x="4145509" y="3058160"/>
            <a:ext cx="6239953" cy="78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nl-NL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477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256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2800" indent="-254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>
                <a:solidFill>
                  <a:srgbClr val="FFC66D"/>
                </a:solidFill>
              </a:rPr>
              <a:t>get_max_number_of_days</a:t>
            </a:r>
            <a:r>
              <a:rPr lang="en-US" dirty="0"/>
              <a:t>(</a:t>
            </a:r>
            <a:r>
              <a:rPr lang="en-US" dirty="0" err="1">
                <a:solidFill>
                  <a:srgbClr val="72737A"/>
                </a:solidFill>
              </a:rPr>
              <a:t>dataframe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pass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885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Single responsibility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136924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6B3B79-14BF-4FAA-8939-8CE41BC452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311553" y="1821385"/>
            <a:ext cx="6239953" cy="321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 anchor="t">
            <a:no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def </a:t>
            </a:r>
            <a:r>
              <a:rPr lang="en-US" dirty="0" err="1"/>
              <a:t>calculate_and_print_stats</a:t>
            </a:r>
            <a:r>
              <a:rPr lang="en-US" dirty="0"/>
              <a:t>(</a:t>
            </a:r>
            <a:r>
              <a:rPr lang="en-US" dirty="0" err="1"/>
              <a:t>list_of_numbers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sum = sum(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mean = mean(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median = median(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mode = mode(</a:t>
            </a:r>
            <a:r>
              <a:rPr lang="en-US" dirty="0" err="1"/>
              <a:t>list_of_numbers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'-----------------Stats-----------------'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'SUM: {}'</a:t>
            </a:r>
            <a:r>
              <a:rPr lang="en-US" dirty="0"/>
              <a:t>.format(sum)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'MEAN: {}'</a:t>
            </a:r>
            <a:r>
              <a:rPr lang="en-US" dirty="0"/>
              <a:t>.format(mean)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'MEDIAN: {}'</a:t>
            </a:r>
            <a:r>
              <a:rPr lang="en-US" dirty="0"/>
              <a:t>.format(median)</a:t>
            </a:r>
            <a:br>
              <a:rPr lang="en-US" dirty="0"/>
            </a:br>
            <a:r>
              <a:rPr lang="en-US" dirty="0"/>
              <a:t>    print(</a:t>
            </a:r>
            <a:r>
              <a:rPr lang="en-US" dirty="0">
                <a:solidFill>
                  <a:srgbClr val="6A8759"/>
                </a:solidFill>
              </a:rPr>
              <a:t>'MODE: {}'</a:t>
            </a:r>
            <a:r>
              <a:rPr lang="en-US" dirty="0"/>
              <a:t>.format(mode)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2058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It is not too long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89605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/>
                <a:cs typeface="Arial"/>
                <a:sym typeface="Corbel"/>
              </a:rPr>
              <a:t>Should be </a:t>
            </a:r>
            <a:r>
              <a:rPr lang="en-US" sz="4000">
                <a:solidFill>
                  <a:srgbClr val="000000"/>
                </a:solidFill>
                <a:latin typeface="Constantia"/>
                <a:cs typeface="Arial"/>
                <a:sym typeface="Corbel"/>
              </a:rPr>
              <a:t>idempotent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38172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1323437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Should finish as quickly as possible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2441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D08830A-E702-46E1-A9E6-0F0E4F71B94F}"/>
              </a:ext>
            </a:extLst>
          </p:cNvPr>
          <p:cNvSpPr>
            <a:spLocks noGrp="1"/>
          </p:cNvSpPr>
          <p:nvPr/>
        </p:nvSpPr>
        <p:spPr>
          <a:xfrm>
            <a:off x="834419" y="539839"/>
            <a:ext cx="9873551" cy="80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all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outline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097860B-9A0D-4407-9D66-2FCC30E652F7}"/>
              </a:ext>
            </a:extLst>
          </p:cNvPr>
          <p:cNvSpPr>
            <a:spLocks noGrp="1"/>
          </p:cNvSpPr>
          <p:nvPr/>
        </p:nvSpPr>
        <p:spPr>
          <a:xfrm>
            <a:off x="4791741" y="2141399"/>
            <a:ext cx="5470195" cy="1692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What's Cloud Computing?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Why </a:t>
            </a:r>
            <a:r>
              <a:rPr lang="en-US" sz="2800" dirty="0">
                <a:latin typeface="Arial"/>
                <a:cs typeface="Arial"/>
              </a:rPr>
              <a:t>Cloud Computing</a:t>
            </a:r>
            <a:r>
              <a:rPr lang="en-US" sz="2800" dirty="0">
                <a:latin typeface="Arial"/>
              </a:rPr>
              <a:t>?</a:t>
            </a: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Arial"/>
              </a:rPr>
              <a:t>Azure Functions</a:t>
            </a:r>
          </a:p>
          <a:p>
            <a:endParaRPr lang="en-US" sz="2800" dirty="0">
              <a:latin typeface="Arial"/>
            </a:endParaRPr>
          </a:p>
        </p:txBody>
      </p: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638948F-B1D5-47A6-B2E5-45F2708A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36" y="1796368"/>
            <a:ext cx="1809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99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7104816" cy="1323437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Avoid (or set up the depth of) recursions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827025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Should be stateless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27018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Includes a docstring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287344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707884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4000">
                <a:ea typeface="+mn-lt"/>
                <a:cs typeface="+mn-lt"/>
                <a:sym typeface="Corbel"/>
              </a:rPr>
              <a:t>Write defensive functions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44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4E9B5-1B36-7C41-B197-7DAD8AC5536E}"/>
              </a:ext>
            </a:extLst>
          </p:cNvPr>
          <p:cNvSpPr txBox="1"/>
          <p:nvPr/>
        </p:nvSpPr>
        <p:spPr>
          <a:xfrm>
            <a:off x="743671" y="2888052"/>
            <a:ext cx="6107289" cy="1323437"/>
          </a:xfrm>
          <a:prstGeom prst="rect">
            <a:avLst/>
          </a:prstGeom>
          <a:noFill/>
          <a:ln w="381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en-US" sz="4000" dirty="0">
                <a:solidFill>
                  <a:srgbClr val="000000"/>
                </a:solidFill>
                <a:latin typeface="Constantia" panose="02030602050306030303" pitchFamily="18" charset="0"/>
                <a:cs typeface="Arial" panose="020B0604020202020204" pitchFamily="34" charset="0"/>
                <a:sym typeface="Corbel"/>
              </a:rPr>
              <a:t>Is my app/workload right for serverless?</a:t>
            </a:r>
            <a:endParaRPr kumimoji="0" lang="en-US" sz="4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nstantia" panose="02030602050306030303" pitchFamily="18" charset="0"/>
              <a:cs typeface="Arial" panose="020B0604020202020204" pitchFamily="34" charset="0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193873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8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3495683" y="2566717"/>
            <a:ext cx="6984105" cy="75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Assume you have an idea for an awesome application!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cs typeface="Arial"/>
            </a:endParaRPr>
          </a:p>
          <a:p>
            <a:endParaRPr lang="en-US" dirty="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99C18-DC10-064F-AD54-E9BE91DC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817" y="1423746"/>
            <a:ext cx="2322866" cy="2322866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714113D-BACF-4645-A4CA-F6741C8CC068}"/>
              </a:ext>
            </a:extLst>
          </p:cNvPr>
          <p:cNvSpPr>
            <a:spLocks noGrp="1"/>
          </p:cNvSpPr>
          <p:nvPr/>
        </p:nvSpPr>
        <p:spPr>
          <a:xfrm>
            <a:off x="925075" y="4545952"/>
            <a:ext cx="6984105" cy="755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In order to reach your target audience you have to deploy it!</a:t>
            </a:r>
            <a:endParaRPr lang="en-US" dirty="0">
              <a:cs typeface="Arial"/>
            </a:endParaRPr>
          </a:p>
        </p:txBody>
      </p:sp>
      <p:pic>
        <p:nvPicPr>
          <p:cNvPr id="8" name="Afbeelding 10">
            <a:extLst>
              <a:ext uri="{FF2B5EF4-FFF2-40B4-BE49-F238E27FC236}">
                <a16:creationId xmlns:a16="http://schemas.microsoft.com/office/drawing/2014/main" id="{AC2CFED3-6835-6E43-9F3B-EB4B36EEA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180" y="3837013"/>
            <a:ext cx="1598706" cy="159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7435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3486978" y="1824701"/>
            <a:ext cx="5218044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To deploy your app you’ll need</a:t>
            </a:r>
            <a:endParaRPr lang="en-US" sz="2800" dirty="0">
              <a:cs typeface="Arial"/>
            </a:endParaRPr>
          </a:p>
        </p:txBody>
      </p:sp>
      <p:pic>
        <p:nvPicPr>
          <p:cNvPr id="9" name="Afbeelding 5">
            <a:extLst>
              <a:ext uri="{FF2B5EF4-FFF2-40B4-BE49-F238E27FC236}">
                <a16:creationId xmlns:a16="http://schemas.microsoft.com/office/drawing/2014/main" id="{531BC44B-885B-8C4B-84BE-A483B4D1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356" y="4325820"/>
            <a:ext cx="1790700" cy="1790700"/>
          </a:xfrm>
          <a:prstGeom prst="rect">
            <a:avLst/>
          </a:prstGeom>
        </p:spPr>
      </p:pic>
      <p:pic>
        <p:nvPicPr>
          <p:cNvPr id="10" name="Afbeelding 13">
            <a:extLst>
              <a:ext uri="{FF2B5EF4-FFF2-40B4-BE49-F238E27FC236}">
                <a16:creationId xmlns:a16="http://schemas.microsoft.com/office/drawing/2014/main" id="{972A7215-3EA2-104F-9C3A-926B3F457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852" y="2510365"/>
            <a:ext cx="1790700" cy="1790700"/>
          </a:xfrm>
          <a:prstGeom prst="rect">
            <a:avLst/>
          </a:prstGeom>
        </p:spPr>
      </p:pic>
      <p:pic>
        <p:nvPicPr>
          <p:cNvPr id="11" name="Afbeelding 14">
            <a:extLst>
              <a:ext uri="{FF2B5EF4-FFF2-40B4-BE49-F238E27FC236}">
                <a16:creationId xmlns:a16="http://schemas.microsoft.com/office/drawing/2014/main" id="{DBB11C87-7825-1A44-AB66-401F0B30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356" y="2437490"/>
            <a:ext cx="1936449" cy="1936449"/>
          </a:xfrm>
          <a:prstGeom prst="rect">
            <a:avLst/>
          </a:prstGeom>
        </p:spPr>
      </p:pic>
      <p:pic>
        <p:nvPicPr>
          <p:cNvPr id="13" name="Afbeelding 7">
            <a:extLst>
              <a:ext uri="{FF2B5EF4-FFF2-40B4-BE49-F238E27FC236}">
                <a16:creationId xmlns:a16="http://schemas.microsoft.com/office/drawing/2014/main" id="{D859E25A-3F63-B640-956B-291F09E26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852" y="4373939"/>
            <a:ext cx="1790700" cy="1790700"/>
          </a:xfrm>
          <a:prstGeom prst="rect">
            <a:avLst/>
          </a:prstGeom>
        </p:spPr>
      </p:pic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A8890925-8BEF-3246-A213-12B1C2163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57749" y="5221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465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6">
            <a:extLst>
              <a:ext uri="{FF2B5EF4-FFF2-40B4-BE49-F238E27FC236}">
                <a16:creationId xmlns:a16="http://schemas.microsoft.com/office/drawing/2014/main" id="{DB0605D0-BAB0-1A4E-A968-1C428CB6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776" y="2596201"/>
            <a:ext cx="1651119" cy="16511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96833E-E666-CE45-A64D-4104DEC372E2}"/>
              </a:ext>
            </a:extLst>
          </p:cNvPr>
          <p:cNvSpPr>
            <a:spLocks noGrp="1"/>
          </p:cNvSpPr>
          <p:nvPr/>
        </p:nvSpPr>
        <p:spPr>
          <a:xfrm>
            <a:off x="1041952" y="1811703"/>
            <a:ext cx="4722744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The initial setup is expensive</a:t>
            </a:r>
            <a:endParaRPr lang="en-US" sz="2800" dirty="0"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0E6462-E02E-A648-AF12-2BFE0B9F5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1232" y="2834211"/>
            <a:ext cx="1801372" cy="1801372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BCD7078-5015-E146-84E9-8CB36AA0C4D9}"/>
              </a:ext>
            </a:extLst>
          </p:cNvPr>
          <p:cNvSpPr>
            <a:spLocks noGrp="1"/>
          </p:cNvSpPr>
          <p:nvPr/>
        </p:nvSpPr>
        <p:spPr>
          <a:xfrm>
            <a:off x="7595154" y="1809172"/>
            <a:ext cx="4722744" cy="603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It is also risky!</a:t>
            </a:r>
            <a:endParaRPr lang="en-US" sz="2800" dirty="0">
              <a:cs typeface="Arial"/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028E5007-4B44-A342-83B6-F9570B88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248" y="3199708"/>
            <a:ext cx="1651119" cy="1651119"/>
          </a:xfrm>
          <a:prstGeom prst="rect">
            <a:avLst/>
          </a:prstGeom>
        </p:spPr>
      </p:pic>
      <p:sp>
        <p:nvSpPr>
          <p:cNvPr id="2" name="Equals 1">
            <a:extLst>
              <a:ext uri="{FF2B5EF4-FFF2-40B4-BE49-F238E27FC236}">
                <a16:creationId xmlns:a16="http://schemas.microsoft.com/office/drawing/2014/main" id="{500FB15C-BD26-024F-9A7D-BA65710E2C3F}"/>
              </a:ext>
            </a:extLst>
          </p:cNvPr>
          <p:cNvSpPr/>
          <p:nvPr/>
        </p:nvSpPr>
        <p:spPr>
          <a:xfrm>
            <a:off x="8140149" y="3036383"/>
            <a:ext cx="1401417" cy="1066894"/>
          </a:xfrm>
          <a:prstGeom prst="mathEqual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CCABD6-44F7-6349-9DC3-FD71C7DDAD17}"/>
              </a:ext>
            </a:extLst>
          </p:cNvPr>
          <p:cNvGrpSpPr/>
          <p:nvPr/>
        </p:nvGrpSpPr>
        <p:grpSpPr>
          <a:xfrm>
            <a:off x="9330067" y="2596201"/>
            <a:ext cx="2095500" cy="2095500"/>
            <a:chOff x="2062356" y="4325820"/>
            <a:chExt cx="2095500" cy="2095500"/>
          </a:xfrm>
        </p:grpSpPr>
        <p:pic>
          <p:nvPicPr>
            <p:cNvPr id="18" name="Afbeelding 5">
              <a:extLst>
                <a:ext uri="{FF2B5EF4-FFF2-40B4-BE49-F238E27FC236}">
                  <a16:creationId xmlns:a16="http://schemas.microsoft.com/office/drawing/2014/main" id="{A5EACA02-B677-954C-B2F8-3731156FD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356" y="4325820"/>
              <a:ext cx="1790700" cy="17907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7BFB0B-8E87-EA42-846A-721CC825F281}"/>
                </a:ext>
              </a:extLst>
            </p:cNvPr>
            <p:cNvGrpSpPr/>
            <p:nvPr/>
          </p:nvGrpSpPr>
          <p:grpSpPr>
            <a:xfrm>
              <a:off x="2214756" y="4478220"/>
              <a:ext cx="1943100" cy="1943100"/>
              <a:chOff x="2214756" y="4478220"/>
              <a:chExt cx="1943100" cy="1943100"/>
            </a:xfrm>
          </p:grpSpPr>
          <p:pic>
            <p:nvPicPr>
              <p:cNvPr id="19" name="Afbeelding 5">
                <a:extLst>
                  <a:ext uri="{FF2B5EF4-FFF2-40B4-BE49-F238E27FC236}">
                    <a16:creationId xmlns:a16="http://schemas.microsoft.com/office/drawing/2014/main" id="{D6D47F47-A8EF-0449-B3FB-13BB0F7D5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756" y="4478220"/>
                <a:ext cx="1790700" cy="1790700"/>
              </a:xfrm>
              <a:prstGeom prst="rect">
                <a:avLst/>
              </a:prstGeom>
            </p:spPr>
          </p:pic>
          <p:pic>
            <p:nvPicPr>
              <p:cNvPr id="20" name="Afbeelding 5">
                <a:extLst>
                  <a:ext uri="{FF2B5EF4-FFF2-40B4-BE49-F238E27FC236}">
                    <a16:creationId xmlns:a16="http://schemas.microsoft.com/office/drawing/2014/main" id="{CB3E04AE-555C-0F44-B6C7-2451C695A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7156" y="4630620"/>
                <a:ext cx="1790700" cy="17907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439428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560362-FE39-D44D-8A98-31EFF617A966}"/>
              </a:ext>
            </a:extLst>
          </p:cNvPr>
          <p:cNvSpPr/>
          <p:nvPr/>
        </p:nvSpPr>
        <p:spPr>
          <a:xfrm>
            <a:off x="4357641" y="3036383"/>
            <a:ext cx="2486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cloud computing?</a:t>
            </a:r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B980B0A-DA24-6340-9B56-0DA449E23943}"/>
              </a:ext>
            </a:extLst>
          </p:cNvPr>
          <p:cNvSpPr>
            <a:spLocks noGrp="1"/>
          </p:cNvSpPr>
          <p:nvPr/>
        </p:nvSpPr>
        <p:spPr>
          <a:xfrm>
            <a:off x="1517854" y="2060180"/>
            <a:ext cx="9195353" cy="801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US" sz="2800" dirty="0">
                <a:latin typeface="Arial"/>
                <a:cs typeface="Arial"/>
              </a:rPr>
              <a:t>Cloud computing is a platform that provides access to computing resources over the internet.</a:t>
            </a:r>
            <a:endParaRPr lang="en-US" sz="2800" dirty="0">
              <a:cs typeface="Arial"/>
            </a:endParaRPr>
          </a:p>
        </p:txBody>
      </p:sp>
      <p:pic>
        <p:nvPicPr>
          <p:cNvPr id="21" name="Afbeelding 6">
            <a:extLst>
              <a:ext uri="{FF2B5EF4-FFF2-40B4-BE49-F238E27FC236}">
                <a16:creationId xmlns:a16="http://schemas.microsoft.com/office/drawing/2014/main" id="{8C3399E6-9E08-9F49-8687-FF6A0EA8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379" y="2690634"/>
            <a:ext cx="2426991" cy="2426991"/>
          </a:xfrm>
          <a:prstGeom prst="rect">
            <a:avLst/>
          </a:prstGeom>
        </p:spPr>
      </p:pic>
      <p:pic>
        <p:nvPicPr>
          <p:cNvPr id="22" name="Afbeelding 8">
            <a:extLst>
              <a:ext uri="{FF2B5EF4-FFF2-40B4-BE49-F238E27FC236}">
                <a16:creationId xmlns:a16="http://schemas.microsoft.com/office/drawing/2014/main" id="{475AD926-0E39-854A-9C1B-7088786A7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235" y="2846736"/>
            <a:ext cx="2162586" cy="216258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7211C9D-0562-5242-B1D6-172B44E7050A}"/>
              </a:ext>
            </a:extLst>
          </p:cNvPr>
          <p:cNvGrpSpPr/>
          <p:nvPr/>
        </p:nvGrpSpPr>
        <p:grpSpPr>
          <a:xfrm>
            <a:off x="7971420" y="2907756"/>
            <a:ext cx="2095500" cy="2095500"/>
            <a:chOff x="2062356" y="4325820"/>
            <a:chExt cx="2095500" cy="2095500"/>
          </a:xfrm>
        </p:grpSpPr>
        <p:pic>
          <p:nvPicPr>
            <p:cNvPr id="24" name="Afbeelding 5">
              <a:extLst>
                <a:ext uri="{FF2B5EF4-FFF2-40B4-BE49-F238E27FC236}">
                  <a16:creationId xmlns:a16="http://schemas.microsoft.com/office/drawing/2014/main" id="{2729D659-3E06-6549-8E98-2B72E6940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2356" y="4325820"/>
              <a:ext cx="1790700" cy="17907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06CBE37-94E2-6543-88AB-60B2F4EA629F}"/>
                </a:ext>
              </a:extLst>
            </p:cNvPr>
            <p:cNvGrpSpPr/>
            <p:nvPr/>
          </p:nvGrpSpPr>
          <p:grpSpPr>
            <a:xfrm>
              <a:off x="2214756" y="4478220"/>
              <a:ext cx="1943100" cy="1943100"/>
              <a:chOff x="2214756" y="4478220"/>
              <a:chExt cx="1943100" cy="1943100"/>
            </a:xfrm>
          </p:grpSpPr>
          <p:pic>
            <p:nvPicPr>
              <p:cNvPr id="26" name="Afbeelding 5">
                <a:extLst>
                  <a:ext uri="{FF2B5EF4-FFF2-40B4-BE49-F238E27FC236}">
                    <a16:creationId xmlns:a16="http://schemas.microsoft.com/office/drawing/2014/main" id="{2FDA5164-310D-9E49-B3E4-67D818CD9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4756" y="4478220"/>
                <a:ext cx="1790700" cy="1790700"/>
              </a:xfrm>
              <a:prstGeom prst="rect">
                <a:avLst/>
              </a:prstGeom>
            </p:spPr>
          </p:pic>
          <p:pic>
            <p:nvPicPr>
              <p:cNvPr id="27" name="Afbeelding 5">
                <a:extLst>
                  <a:ext uri="{FF2B5EF4-FFF2-40B4-BE49-F238E27FC236}">
                    <a16:creationId xmlns:a16="http://schemas.microsoft.com/office/drawing/2014/main" id="{2B9A3009-C409-864B-8C71-B07594290A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7156" y="4630620"/>
                <a:ext cx="1790700" cy="1790700"/>
              </a:xfrm>
              <a:prstGeom prst="rect">
                <a:avLst/>
              </a:prstGeom>
            </p:spPr>
          </p:pic>
        </p:grpSp>
      </p:grpSp>
      <p:pic>
        <p:nvPicPr>
          <p:cNvPr id="28" name="Afbeelding 7">
            <a:extLst>
              <a:ext uri="{FF2B5EF4-FFF2-40B4-BE49-F238E27FC236}">
                <a16:creationId xmlns:a16="http://schemas.microsoft.com/office/drawing/2014/main" id="{FBE9F83F-D482-5043-95AC-1C248C480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570" y="3075399"/>
            <a:ext cx="1790700" cy="1790700"/>
          </a:xfrm>
          <a:prstGeom prst="rect">
            <a:avLst/>
          </a:prstGeom>
        </p:spPr>
      </p:pic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0A5D25F2-8A15-DC46-81CB-50CBD1CCC508}"/>
              </a:ext>
            </a:extLst>
          </p:cNvPr>
          <p:cNvSpPr>
            <a:spLocks noGrp="1"/>
          </p:cNvSpPr>
          <p:nvPr/>
        </p:nvSpPr>
        <p:spPr>
          <a:xfrm>
            <a:off x="2604945" y="4639022"/>
            <a:ext cx="1038318" cy="4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User</a:t>
            </a:r>
            <a:endParaRPr lang="en-US" sz="2800" dirty="0">
              <a:cs typeface="Arial"/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4FD3CF50-ABCD-694D-AAFC-70EB62363991}"/>
              </a:ext>
            </a:extLst>
          </p:cNvPr>
          <p:cNvSpPr>
            <a:spLocks noGrp="1"/>
          </p:cNvSpPr>
          <p:nvPr/>
        </p:nvSpPr>
        <p:spPr>
          <a:xfrm>
            <a:off x="5588428" y="4634451"/>
            <a:ext cx="1038318" cy="4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Cloud</a:t>
            </a:r>
            <a:endParaRPr lang="en-US" sz="2800" dirty="0">
              <a:cs typeface="Arial"/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6E6B779D-D2E2-9F44-BEC8-292B5634589C}"/>
              </a:ext>
            </a:extLst>
          </p:cNvPr>
          <p:cNvSpPr>
            <a:spLocks noGrp="1"/>
          </p:cNvSpPr>
          <p:nvPr/>
        </p:nvSpPr>
        <p:spPr>
          <a:xfrm>
            <a:off x="8576273" y="4617389"/>
            <a:ext cx="1871535" cy="595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Resources</a:t>
            </a:r>
            <a:endParaRPr lang="en-US" sz="2800" dirty="0">
              <a:cs typeface="Arial"/>
            </a:endParaRP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8EE505C-1CCE-1F43-9571-7543AC436069}"/>
              </a:ext>
            </a:extLst>
          </p:cNvPr>
          <p:cNvSpPr>
            <a:spLocks noGrp="1"/>
          </p:cNvSpPr>
          <p:nvPr/>
        </p:nvSpPr>
        <p:spPr>
          <a:xfrm>
            <a:off x="8357646" y="5049004"/>
            <a:ext cx="2148015" cy="834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US" sz="1800" dirty="0">
                <a:latin typeface="Arial"/>
                <a:cs typeface="Arial"/>
              </a:rPr>
              <a:t>VMs</a:t>
            </a:r>
          </a:p>
          <a:p>
            <a:pPr algn="ctr"/>
            <a:r>
              <a:rPr lang="en-US" sz="1800" dirty="0">
                <a:latin typeface="Arial"/>
                <a:cs typeface="Arial"/>
              </a:rPr>
              <a:t>Storage</a:t>
            </a:r>
            <a:endParaRPr lang="en-US" sz="1800" dirty="0">
              <a:cs typeface="Arial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0937D0-9AC0-F144-B25A-27952FD55652}"/>
              </a:ext>
            </a:extLst>
          </p:cNvPr>
          <p:cNvCxnSpPr/>
          <p:nvPr/>
        </p:nvCxnSpPr>
        <p:spPr>
          <a:xfrm>
            <a:off x="3975652" y="3906077"/>
            <a:ext cx="1096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EA0D9C-22B8-E240-8650-7C8ADFF02773}"/>
              </a:ext>
            </a:extLst>
          </p:cNvPr>
          <p:cNvCxnSpPr/>
          <p:nvPr/>
        </p:nvCxnSpPr>
        <p:spPr>
          <a:xfrm>
            <a:off x="7040213" y="3909392"/>
            <a:ext cx="10967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0762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3A67338C-7C3C-644F-A812-2AD6EA06D26B}"/>
              </a:ext>
            </a:extLst>
          </p:cNvPr>
          <p:cNvSpPr/>
          <p:nvPr/>
        </p:nvSpPr>
        <p:spPr>
          <a:xfrm>
            <a:off x="4557712" y="2135761"/>
            <a:ext cx="3100387" cy="3567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5BB41399-5434-8846-92A2-588C0F1B219E}"/>
              </a:ext>
            </a:extLst>
          </p:cNvPr>
          <p:cNvSpPr/>
          <p:nvPr/>
        </p:nvSpPr>
        <p:spPr>
          <a:xfrm>
            <a:off x="7843835" y="2135761"/>
            <a:ext cx="3100387" cy="3567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26D16A3-85FC-E741-B338-FC6A1EC17058}"/>
              </a:ext>
            </a:extLst>
          </p:cNvPr>
          <p:cNvSpPr/>
          <p:nvPr/>
        </p:nvSpPr>
        <p:spPr>
          <a:xfrm>
            <a:off x="1285872" y="2135761"/>
            <a:ext cx="3100387" cy="3567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Afbeelding 4" descr="Server">
            <a:extLst>
              <a:ext uri="{FF2B5EF4-FFF2-40B4-BE49-F238E27FC236}">
                <a16:creationId xmlns:a16="http://schemas.microsoft.com/office/drawing/2014/main" id="{B4BED911-7ECA-F641-97F1-0205EDF77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83963" y="2300405"/>
            <a:ext cx="1141010" cy="1141010"/>
          </a:xfrm>
          <a:prstGeom prst="rect">
            <a:avLst/>
          </a:prstGeom>
        </p:spPr>
      </p:pic>
      <p:pic>
        <p:nvPicPr>
          <p:cNvPr id="7" name="Afbeelding 6" descr="Web design">
            <a:extLst>
              <a:ext uri="{FF2B5EF4-FFF2-40B4-BE49-F238E27FC236}">
                <a16:creationId xmlns:a16="http://schemas.microsoft.com/office/drawing/2014/main" id="{ED9BA351-3273-E847-ABA5-569BBE764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28040" y="2191046"/>
            <a:ext cx="1359728" cy="1359728"/>
          </a:xfrm>
          <a:prstGeom prst="rect">
            <a:avLst/>
          </a:prstGeom>
        </p:spPr>
      </p:pic>
      <p:pic>
        <p:nvPicPr>
          <p:cNvPr id="9" name="Afbeelding 8" descr="Coins">
            <a:extLst>
              <a:ext uri="{FF2B5EF4-FFF2-40B4-BE49-F238E27FC236}">
                <a16:creationId xmlns:a16="http://schemas.microsoft.com/office/drawing/2014/main" id="{F67B8A39-865C-AE4A-9672-61E49D5F2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788896" y="2288708"/>
            <a:ext cx="1164404" cy="1164404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540D48E3-AE3B-3F47-B266-690CFE6B2B3F}"/>
              </a:ext>
            </a:extLst>
          </p:cNvPr>
          <p:cNvSpPr txBox="1"/>
          <p:nvPr/>
        </p:nvSpPr>
        <p:spPr>
          <a:xfrm>
            <a:off x="1475716" y="3453112"/>
            <a:ext cx="275750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1" dirty="0">
                <a:solidFill>
                  <a:srgbClr val="5AC49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Datacenters</a:t>
            </a:r>
            <a:r>
              <a:rPr lang="nl-NL" sz="1600" dirty="0">
                <a:solidFill>
                  <a:srgbClr val="5AC49D"/>
                </a:solidFill>
              </a:rPr>
              <a:t>  </a:t>
            </a:r>
            <a:endParaRPr lang="nl-NL" dirty="0">
              <a:solidFill>
                <a:srgbClr val="5AC49D"/>
              </a:solidFill>
            </a:endParaRPr>
          </a:p>
          <a:p>
            <a:pPr algn="ctr"/>
            <a:endParaRPr lang="en" sz="1400" dirty="0"/>
          </a:p>
          <a:p>
            <a:pPr algn="ctr"/>
            <a:r>
              <a:rPr lang="en" sz="1600" dirty="0"/>
              <a:t>Cloud providers own massive datacenters with hundreds of</a:t>
            </a:r>
          </a:p>
          <a:p>
            <a:pPr algn="ctr"/>
            <a:r>
              <a:rPr lang="en-GB" sz="1600" dirty="0"/>
              <a:t>s</a:t>
            </a:r>
            <a:r>
              <a:rPr lang="en" sz="1600" dirty="0" err="1"/>
              <a:t>ervers</a:t>
            </a:r>
            <a:r>
              <a:rPr lang="en" sz="1600" dirty="0"/>
              <a:t> and storage systems</a:t>
            </a:r>
            <a:endParaRPr lang="nl-NL" sz="1600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8AD590A-9976-D54A-A9BA-F153FC12574E}"/>
              </a:ext>
            </a:extLst>
          </p:cNvPr>
          <p:cNvSpPr txBox="1"/>
          <p:nvPr/>
        </p:nvSpPr>
        <p:spPr>
          <a:xfrm>
            <a:off x="4724780" y="3502561"/>
            <a:ext cx="2766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ctr"/>
            <a:r>
              <a:rPr lang="nl-NL" sz="2400" b="1" dirty="0">
                <a:solidFill>
                  <a:srgbClr val="0093C8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Services</a:t>
            </a:r>
            <a:r>
              <a:rPr lang="nl-NL" sz="1600" dirty="0">
                <a:solidFill>
                  <a:srgbClr val="5AC49D"/>
                </a:solidFill>
              </a:rPr>
              <a:t>  </a:t>
            </a:r>
            <a:endParaRPr lang="nl-NL" dirty="0">
              <a:solidFill>
                <a:srgbClr val="5AC49D"/>
              </a:solidFill>
            </a:endParaRPr>
          </a:p>
          <a:p>
            <a:pPr algn="ctr"/>
            <a:endParaRPr lang="nl-NL" sz="1400" dirty="0"/>
          </a:p>
          <a:p>
            <a:pPr algn="ctr"/>
            <a:r>
              <a:rPr lang="nl-NL" sz="1600" dirty="0"/>
              <a:t>Cloud providers offer </a:t>
            </a:r>
            <a:r>
              <a:rPr lang="en" sz="1600" dirty="0"/>
              <a:t>many cloud computing</a:t>
            </a:r>
            <a:r>
              <a:rPr lang="nl-NL" sz="1600" dirty="0"/>
              <a:t> services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2DB2F844-D68B-0F48-BF56-6F96F4043F0E}"/>
              </a:ext>
            </a:extLst>
          </p:cNvPr>
          <p:cNvSpPr txBox="1"/>
          <p:nvPr/>
        </p:nvSpPr>
        <p:spPr>
          <a:xfrm>
            <a:off x="8091284" y="3502561"/>
            <a:ext cx="255962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ctr"/>
            <a:r>
              <a:rPr lang="nl-NL" sz="2400" b="1" dirty="0" err="1">
                <a:solidFill>
                  <a:srgbClr val="00BEE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Cost</a:t>
            </a:r>
            <a:r>
              <a:rPr lang="nl-NL" sz="2400" b="1" dirty="0">
                <a:solidFill>
                  <a:srgbClr val="00BEE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nl-NL" sz="2400" b="1" dirty="0" err="1">
                <a:solidFill>
                  <a:srgbClr val="00BEE3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effective</a:t>
            </a:r>
            <a:endParaRPr lang="nl-NL" sz="2800" b="1" dirty="0">
              <a:solidFill>
                <a:srgbClr val="00BEE3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/>
            <a:endParaRPr lang="en" sz="1400" dirty="0"/>
          </a:p>
          <a:p>
            <a:pPr algn="ctr"/>
            <a:r>
              <a:rPr lang="en" sz="1600" dirty="0"/>
              <a:t>Users only pay for the services they use.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85261AA-4BF0-3044-947D-879CEB6442F2}"/>
              </a:ext>
            </a:extLst>
          </p:cNvPr>
          <p:cNvSpPr txBox="1">
            <a:spLocks/>
          </p:cNvSpPr>
          <p:nvPr/>
        </p:nvSpPr>
        <p:spPr>
          <a:xfrm>
            <a:off x="973352" y="941595"/>
            <a:ext cx="9873551" cy="80106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>
                <a:latin typeface="Arial"/>
                <a:cs typeface="Arial"/>
              </a:rPr>
              <a:t>Why cloud computing?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5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cloud computing?</a:t>
            </a:r>
            <a:endParaRPr lang="en-US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B980B0A-DA24-6340-9B56-0DA449E23943}"/>
              </a:ext>
            </a:extLst>
          </p:cNvPr>
          <p:cNvSpPr>
            <a:spLocks noGrp="1"/>
          </p:cNvSpPr>
          <p:nvPr/>
        </p:nvSpPr>
        <p:spPr>
          <a:xfrm>
            <a:off x="981139" y="2060180"/>
            <a:ext cx="9195353" cy="313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sz="2800" dirty="0">
                <a:latin typeface="Arial"/>
                <a:cs typeface="Arial"/>
              </a:rPr>
              <a:t>Cloud computing services include: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Data storage and backup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Compute power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Analytics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Streaming Content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Hosting</a:t>
            </a:r>
          </a:p>
          <a:p>
            <a:pPr marL="457200" indent="-457200"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Application testing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27070388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70D524-8548-AC44-958E-477FCD6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52" y="789195"/>
            <a:ext cx="9873551" cy="801065"/>
          </a:xfrm>
        </p:spPr>
        <p:txBody>
          <a:bodyPr anchor="t"/>
          <a:lstStyle/>
          <a:p>
            <a:r>
              <a:rPr lang="en-GB" dirty="0">
                <a:latin typeface="Arial"/>
                <a:cs typeface="Arial"/>
              </a:rPr>
              <a:t>What is Azure?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629C74-321A-5F40-8F47-A9540A4A4580}"/>
              </a:ext>
            </a:extLst>
          </p:cNvPr>
          <p:cNvSpPr>
            <a:spLocks noGrp="1"/>
          </p:cNvSpPr>
          <p:nvPr/>
        </p:nvSpPr>
        <p:spPr>
          <a:xfrm>
            <a:off x="1498323" y="2840015"/>
            <a:ext cx="9348642" cy="105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1pPr>
            <a:lvl2pPr marL="647700" marR="0" indent="-1905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2pPr>
            <a:lvl3pPr marL="11430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3pPr>
            <a:lvl4pPr marL="16256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4pPr>
            <a:lvl5pPr marL="2082800" marR="0" indent="-254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5pPr>
            <a:lvl6pPr marL="24638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6pPr>
            <a:lvl7pPr marL="29210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7pPr>
            <a:lvl8pPr marL="33782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8pPr>
            <a:lvl9pPr marL="3835400" marR="0" indent="-177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algn="ctr"/>
            <a:r>
              <a:rPr lang="en-GB" sz="3200" dirty="0"/>
              <a:t>Azure is an ever-expanding set of cloud computing services provided by Microsoft.</a:t>
            </a:r>
            <a:endParaRPr lang="en-US" sz="4000" dirty="0"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C5193-9115-6143-9724-D193CCA6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12" y="3783435"/>
            <a:ext cx="3511375" cy="19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248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INKIT">
  <a:themeElements>
    <a:clrScheme name="Aangepast 1">
      <a:dk1>
        <a:srgbClr val="000000"/>
      </a:dk1>
      <a:lt1>
        <a:srgbClr val="FFFFFF"/>
      </a:lt1>
      <a:dk2>
        <a:srgbClr val="2A2438"/>
      </a:dk2>
      <a:lt2>
        <a:srgbClr val="F5F5F5"/>
      </a:lt2>
      <a:accent1>
        <a:srgbClr val="75C29E"/>
      </a:accent1>
      <a:accent2>
        <a:srgbClr val="3F91C3"/>
      </a:accent2>
      <a:accent3>
        <a:srgbClr val="24BADE"/>
      </a:accent3>
      <a:accent4>
        <a:srgbClr val="53BCB5"/>
      </a:accent4>
      <a:accent5>
        <a:srgbClr val="3C87B6"/>
      </a:accent5>
      <a:accent6>
        <a:srgbClr val="0FADCE"/>
      </a:accent6>
      <a:hlink>
        <a:srgbClr val="0FADCE"/>
      </a:hlink>
      <a:folHlink>
        <a:srgbClr val="49AEA9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-template-06062019" id="{33CB5624-435F-5348-AEB8-8AD2A0F81A4D}" vid="{B70829E5-D65B-264A-92C0-A7F11B0AF881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CDocumentTypeTaxHTField0 xmlns="http://schemas.debble.com/">
      <Terms xmlns="http://schemas.microsoft.com/office/infopath/2007/PartnerControls"/>
    </eCDocumentTypeTaxHTField0>
    <eCSection xmlns="http://schemas.debble.com/" xsi:nil="true"/>
    <TaxCatchAll xmlns="fe7d3d3d-edeb-4fe7-a3a7-807c605bd48f"/>
    <TaxKeywordTaxHTField xmlns="fe7d3d3d-edeb-4fe7-a3a7-807c605bd48f">
      <Terms xmlns="http://schemas.microsoft.com/office/infopath/2007/PartnerControls"/>
    </TaxKeywordTaxHTField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829BC9B3626944BE2813B43FF5F14E" ma:contentTypeVersion="15" ma:contentTypeDescription="Create a new document." ma:contentTypeScope="" ma:versionID="4af337bd83ad4dff6e4ce25d195dc232">
  <xsd:schema xmlns:xsd="http://www.w3.org/2001/XMLSchema" xmlns:xs="http://www.w3.org/2001/XMLSchema" xmlns:p="http://schemas.microsoft.com/office/2006/metadata/properties" xmlns:ns1="http://schemas.microsoft.com/sharepoint/v3" xmlns:ns2="fe7d3d3d-edeb-4fe7-a3a7-807c605bd48f" xmlns:ns3="http://schemas.debble.com/" xmlns:ns4="a72f7c6f-330d-4d67-97fb-20ed5bc52c8b" targetNamespace="http://schemas.microsoft.com/office/2006/metadata/properties" ma:root="true" ma:fieldsID="0424fd3edd69fd80b3bd144c9e5edd62" ns1:_="" ns2:_="" ns3:_="" ns4:_="">
    <xsd:import namespace="http://schemas.microsoft.com/sharepoint/v3"/>
    <xsd:import namespace="fe7d3d3d-edeb-4fe7-a3a7-807c605bd48f"/>
    <xsd:import namespace="http://schemas.debble.com/"/>
    <xsd:import namespace="a72f7c6f-330d-4d67-97fb-20ed5bc52c8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3:eCSection" minOccurs="0"/>
                <xsd:element ref="ns3:eCDocumentTypeTaxHTField0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d3d3d-edeb-4fe7-a3a7-807c605bd48f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1" nillable="true" ma:taxonomy="true" ma:internalName="TaxKeywordTaxHTField" ma:taxonomyFieldName="TaxKeyword" ma:displayName="Enterprise Keywords" ma:fieldId="{23f27201-bee3-471e-b2e7-b64fd8b7ca38}" ma:taxonomyMulti="true" ma:sspId="491bb693-b2fe-44cb-aff5-9e7881e9fd3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4a29b86f-7b3f-40d5-b11d-49c8cd57b29b}" ma:internalName="TaxCatchAll" ma:showField="CatchAllData" ma:web="fe7d3d3d-edeb-4fe7-a3a7-807c605bd4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debble.com/" elementFormDefault="qualified">
    <xsd:import namespace="http://schemas.microsoft.com/office/2006/documentManagement/types"/>
    <xsd:import namespace="http://schemas.microsoft.com/office/infopath/2007/PartnerControls"/>
    <xsd:element name="eCSection" ma:index="13" nillable="true" ma:displayName="Section" ma:format="Dropdown" ma:internalName="eCSection">
      <xsd:simpleType>
        <xsd:restriction base="dms:Choice">
          <xsd:enumeration value="Logo's &amp; fonts"/>
          <xsd:enumeration value="Templates"/>
          <xsd:enumeration value="Styleguide"/>
          <xsd:enumeration value="Assets"/>
        </xsd:restriction>
      </xsd:simpleType>
    </xsd:element>
    <xsd:element name="eCDocumentTypeTaxHTField0" ma:index="14" nillable="true" ma:taxonomy="true" ma:internalName="eCDocumentTypeTaxHTField0" ma:taxonomyFieldName="eCDocumentType" ma:displayName="Document type" ma:indexed="true" ma:default="" ma:fieldId="{cd1b69f7-4505-48ac-85b1-3ce0c98cf64c}" ma:sspId="491bb693-b2fe-44cb-aff5-9e7881e9fd30" ma:termSetId="ec044ec7-ef57-4853-1337-06730824c9a4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2f7c6f-330d-4d67-97fb-20ed5bc52c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EF93B1-A4A9-46AE-9BE6-12BC5D8BC8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04CE38-14A7-4112-8BA0-2CE72FBE5FA1}">
  <ds:schemaRefs>
    <ds:schemaRef ds:uri="http://schemas.microsoft.com/office/2006/metadata/properties"/>
    <ds:schemaRef ds:uri="http://schemas.microsoft.com/office/infopath/2007/PartnerControls"/>
    <ds:schemaRef ds:uri="http://schemas.debble.com/"/>
    <ds:schemaRef ds:uri="fe7d3d3d-edeb-4fe7-a3a7-807c605bd48f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06CB2758-78E1-4123-800E-F400A4A563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e7d3d3d-edeb-4fe7-a3a7-807c605bd48f"/>
    <ds:schemaRef ds:uri="http://schemas.debble.com/"/>
    <ds:schemaRef ds:uri="a72f7c6f-330d-4d67-97fb-20ed5bc52c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LINKIT</Template>
  <TotalTime>9965</TotalTime>
  <Words>448</Words>
  <Application>Microsoft Macintosh PowerPoint</Application>
  <PresentationFormat>Widescreen</PresentationFormat>
  <Paragraphs>74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Black</vt:lpstr>
      <vt:lpstr>Calibri</vt:lpstr>
      <vt:lpstr>Constantia</vt:lpstr>
      <vt:lpstr>Corbel</vt:lpstr>
      <vt:lpstr>LINKIT</vt:lpstr>
      <vt:lpstr>PowerPoint Presentation</vt:lpstr>
      <vt:lpstr>PowerPoint Presentation</vt:lpstr>
      <vt:lpstr>Why cloud computing?</vt:lpstr>
      <vt:lpstr>Why cloud computing?</vt:lpstr>
      <vt:lpstr>Why cloud computing?</vt:lpstr>
      <vt:lpstr>What is cloud computing?</vt:lpstr>
      <vt:lpstr>PowerPoint Presentation</vt:lpstr>
      <vt:lpstr>What is cloud computing?</vt:lpstr>
      <vt:lpstr>What is Azure?</vt:lpstr>
      <vt:lpstr>Azure Services – Compute</vt:lpstr>
      <vt:lpstr>Azure Functions</vt:lpstr>
      <vt:lpstr>What you need to consider?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Mistakes and antipatterns in serverless functions</dc:title>
  <dc:subject/>
  <dc:creator>Dzvezdana Arsovska</dc:creator>
  <cp:keywords/>
  <dc:description/>
  <cp:lastModifiedBy>Dzvezdana Arsovska</cp:lastModifiedBy>
  <cp:revision>150</cp:revision>
  <dcterms:created xsi:type="dcterms:W3CDTF">2020-02-11T10:27:10Z</dcterms:created>
  <dcterms:modified xsi:type="dcterms:W3CDTF">2020-03-09T08:45:59Z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0x01010017829BC9B3626944BE2813B43FF5F14E</vt:lpwstr>
  </property>
  <property fmtid="{D5CDD505-2E9C-101B-9397-08002B2CF9AE}" pid="3" name="TaxKeyword">
    <vt:lpwstr/>
  </property>
  <property fmtid="{D5CDD505-2E9C-101B-9397-08002B2CF9AE}" pid="4" name="eCDocumentType">
    <vt:lpwstr/>
  </property>
</Properties>
</file>